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829" r:id="rId2"/>
    <p:sldMasterId id="2147483842" r:id="rId3"/>
  </p:sldMasterIdLst>
  <p:notesMasterIdLst>
    <p:notesMasterId r:id="rId68"/>
  </p:notesMasterIdLst>
  <p:sldIdLst>
    <p:sldId id="374" r:id="rId4"/>
    <p:sldId id="458" r:id="rId5"/>
    <p:sldId id="459" r:id="rId6"/>
    <p:sldId id="343" r:id="rId7"/>
    <p:sldId id="346" r:id="rId8"/>
    <p:sldId id="347" r:id="rId9"/>
    <p:sldId id="349" r:id="rId10"/>
    <p:sldId id="350" r:id="rId11"/>
    <p:sldId id="373" r:id="rId12"/>
    <p:sldId id="390" r:id="rId13"/>
    <p:sldId id="391" r:id="rId14"/>
    <p:sldId id="392" r:id="rId15"/>
    <p:sldId id="394" r:id="rId16"/>
    <p:sldId id="395" r:id="rId17"/>
    <p:sldId id="396" r:id="rId18"/>
    <p:sldId id="398" r:id="rId19"/>
    <p:sldId id="399" r:id="rId20"/>
    <p:sldId id="401" r:id="rId21"/>
    <p:sldId id="402" r:id="rId22"/>
    <p:sldId id="404" r:id="rId23"/>
    <p:sldId id="406" r:id="rId24"/>
    <p:sldId id="407" r:id="rId25"/>
    <p:sldId id="408" r:id="rId26"/>
    <p:sldId id="410" r:id="rId27"/>
    <p:sldId id="411" r:id="rId28"/>
    <p:sldId id="413" r:id="rId29"/>
    <p:sldId id="415" r:id="rId30"/>
    <p:sldId id="329" r:id="rId31"/>
    <p:sldId id="285" r:id="rId32"/>
    <p:sldId id="416" r:id="rId33"/>
    <p:sldId id="418" r:id="rId34"/>
    <p:sldId id="420" r:id="rId35"/>
    <p:sldId id="376" r:id="rId36"/>
    <p:sldId id="377" r:id="rId37"/>
    <p:sldId id="295" r:id="rId38"/>
    <p:sldId id="380" r:id="rId39"/>
    <p:sldId id="381" r:id="rId40"/>
    <p:sldId id="382" r:id="rId41"/>
    <p:sldId id="384" r:id="rId42"/>
    <p:sldId id="385" r:id="rId43"/>
    <p:sldId id="322" r:id="rId44"/>
    <p:sldId id="386" r:id="rId45"/>
    <p:sldId id="387" r:id="rId46"/>
    <p:sldId id="388" r:id="rId47"/>
    <p:sldId id="389" r:id="rId48"/>
    <p:sldId id="460" r:id="rId49"/>
    <p:sldId id="422" r:id="rId50"/>
    <p:sldId id="456" r:id="rId51"/>
    <p:sldId id="424" r:id="rId52"/>
    <p:sldId id="425" r:id="rId53"/>
    <p:sldId id="427" r:id="rId54"/>
    <p:sldId id="429" r:id="rId55"/>
    <p:sldId id="431" r:id="rId56"/>
    <p:sldId id="433" r:id="rId57"/>
    <p:sldId id="435" r:id="rId58"/>
    <p:sldId id="443" r:id="rId59"/>
    <p:sldId id="444" r:id="rId60"/>
    <p:sldId id="450" r:id="rId61"/>
    <p:sldId id="440" r:id="rId62"/>
    <p:sldId id="446" r:id="rId63"/>
    <p:sldId id="448" r:id="rId64"/>
    <p:sldId id="451" r:id="rId65"/>
    <p:sldId id="452" r:id="rId66"/>
    <p:sldId id="461" r:id="rId6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465E12"/>
    <a:srgbClr val="008080"/>
    <a:srgbClr val="99FFCC"/>
    <a:srgbClr val="66FF99"/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79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22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27B0A-C4CF-4E0D-A498-AD8E7C924C40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37EE3D2F-5594-4593-A027-5FFE625DDF66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smtClean="0">
              <a:solidFill>
                <a:srgbClr val="C00000"/>
              </a:solidFill>
              <a:latin typeface="Georgia" pitchFamily="18" charset="0"/>
            </a:rPr>
            <a:t>90 %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F0B5AB67-06A3-4486-A20C-5FE3D8B740A2}" type="parTrans" cxnId="{BC94F405-C2B4-4728-90A7-7D1C4BD29F98}">
      <dgm:prSet/>
      <dgm:spPr/>
      <dgm:t>
        <a:bodyPr/>
        <a:lstStyle/>
        <a:p>
          <a:endParaRPr lang="ru-RU"/>
        </a:p>
      </dgm:t>
    </dgm:pt>
    <dgm:pt modelId="{BDB3544A-0FB9-44E6-A0C9-2D28568C0D7F}" type="sibTrans" cxnId="{BC94F405-C2B4-4728-90A7-7D1C4BD29F98}">
      <dgm:prSet/>
      <dgm:spPr/>
      <dgm:t>
        <a:bodyPr/>
        <a:lstStyle/>
        <a:p>
          <a:endParaRPr lang="ru-RU"/>
        </a:p>
      </dgm:t>
    </dgm:pt>
    <dgm:pt modelId="{1514B5BB-4C6B-42EB-A71F-D414BE076ABE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smtClean="0">
              <a:solidFill>
                <a:srgbClr val="C00000"/>
              </a:solidFill>
              <a:latin typeface="Georgia" pitchFamily="18" charset="0"/>
            </a:rPr>
            <a:t>67,5 %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DCFDB0D8-D5AF-4CC5-A46B-5EE81BE9A3A4}" type="parTrans" cxnId="{A730AA49-0E2D-4CA5-BC0C-594AA1E61B5E}">
      <dgm:prSet/>
      <dgm:spPr/>
      <dgm:t>
        <a:bodyPr/>
        <a:lstStyle/>
        <a:p>
          <a:endParaRPr lang="ru-RU"/>
        </a:p>
      </dgm:t>
    </dgm:pt>
    <dgm:pt modelId="{C38792A6-3B3A-4175-9EE0-42531D03A3C1}" type="sibTrans" cxnId="{A730AA49-0E2D-4CA5-BC0C-594AA1E61B5E}">
      <dgm:prSet/>
      <dgm:spPr/>
      <dgm:t>
        <a:bodyPr/>
        <a:lstStyle/>
        <a:p>
          <a:endParaRPr lang="ru-RU"/>
        </a:p>
      </dgm:t>
    </dgm:pt>
    <dgm:pt modelId="{635F6BE4-B668-4B83-A96A-B8382EB08BD6}">
      <dgm:prSet phldrT="[Текст]" custT="1"/>
      <dgm:spPr/>
      <dgm:t>
        <a:bodyPr/>
        <a:lstStyle/>
        <a:p>
          <a:r>
            <a:rPr lang="ru-RU" sz="2400" b="1" smtClean="0">
              <a:solidFill>
                <a:srgbClr val="002060"/>
              </a:solidFill>
              <a:latin typeface="Georgia" pitchFamily="18" charset="0"/>
            </a:rPr>
            <a:t>Самореализация / наличие перспектив личного роста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3106262D-96BE-4C7E-84D8-F8E6F80E73E7}" type="parTrans" cxnId="{344DCE67-61E5-4D85-BB0F-28A49B9FBAB9}">
      <dgm:prSet/>
      <dgm:spPr/>
      <dgm:t>
        <a:bodyPr/>
        <a:lstStyle/>
        <a:p>
          <a:endParaRPr lang="ru-RU"/>
        </a:p>
      </dgm:t>
    </dgm:pt>
    <dgm:pt modelId="{61E92BAA-A58D-47BA-894B-67559886614D}" type="sibTrans" cxnId="{344DCE67-61E5-4D85-BB0F-28A49B9FBAB9}">
      <dgm:prSet/>
      <dgm:spPr/>
      <dgm:t>
        <a:bodyPr/>
        <a:lstStyle/>
        <a:p>
          <a:endParaRPr lang="ru-RU"/>
        </a:p>
      </dgm:t>
    </dgm:pt>
    <dgm:pt modelId="{353E16A4-1ADD-4794-AB80-5834AC73635A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smtClean="0">
              <a:solidFill>
                <a:srgbClr val="C00000"/>
              </a:solidFill>
              <a:latin typeface="Georgia" pitchFamily="18" charset="0"/>
            </a:rPr>
            <a:t>51 %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204F65BA-D77D-43B3-9756-13701A80E56A}" type="parTrans" cxnId="{5B716ABC-9409-4C54-BBAF-0F3F1CC05736}">
      <dgm:prSet/>
      <dgm:spPr/>
      <dgm:t>
        <a:bodyPr/>
        <a:lstStyle/>
        <a:p>
          <a:endParaRPr lang="ru-RU"/>
        </a:p>
      </dgm:t>
    </dgm:pt>
    <dgm:pt modelId="{41064C88-B2E4-4A9E-A8AA-2DE74938DF19}" type="sibTrans" cxnId="{5B716ABC-9409-4C54-BBAF-0F3F1CC05736}">
      <dgm:prSet/>
      <dgm:spPr/>
      <dgm:t>
        <a:bodyPr/>
        <a:lstStyle/>
        <a:p>
          <a:endParaRPr lang="ru-RU"/>
        </a:p>
      </dgm:t>
    </dgm:pt>
    <dgm:pt modelId="{65430E6E-66BB-474E-917C-F866626AD925}">
      <dgm:prSet phldrT="[Текст]" custT="1"/>
      <dgm:spPr/>
      <dgm:t>
        <a:bodyPr/>
        <a:lstStyle/>
        <a:p>
          <a:r>
            <a:rPr lang="ru-RU" sz="2400" b="1" smtClean="0">
              <a:solidFill>
                <a:srgbClr val="002060"/>
              </a:solidFill>
              <a:latin typeface="Georgia" pitchFamily="18" charset="0"/>
            </a:rPr>
            <a:t>Достойный социальный пакет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7407CA81-0F8D-46E8-879E-781ECE8BD75F}" type="parTrans" cxnId="{B4076BCF-E75E-4B5F-9BF5-23FDAA00FE6D}">
      <dgm:prSet/>
      <dgm:spPr/>
      <dgm:t>
        <a:bodyPr/>
        <a:lstStyle/>
        <a:p>
          <a:endParaRPr lang="ru-RU"/>
        </a:p>
      </dgm:t>
    </dgm:pt>
    <dgm:pt modelId="{3A657137-8CF8-4475-B8EF-54E829FDB100}" type="sibTrans" cxnId="{B4076BCF-E75E-4B5F-9BF5-23FDAA00FE6D}">
      <dgm:prSet/>
      <dgm:spPr/>
      <dgm:t>
        <a:bodyPr/>
        <a:lstStyle/>
        <a:p>
          <a:endParaRPr lang="ru-RU"/>
        </a:p>
      </dgm:t>
    </dgm:pt>
    <dgm:pt modelId="{AF25F06D-DCBC-4E68-A772-C8AD29807B0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Высокий уровень заработной платы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1D71BBF6-4EF8-448F-AE3B-27F58629419A}" type="sibTrans" cxnId="{1A72B09C-E233-4A84-862B-5C008643C73B}">
      <dgm:prSet/>
      <dgm:spPr/>
      <dgm:t>
        <a:bodyPr/>
        <a:lstStyle/>
        <a:p>
          <a:endParaRPr lang="ru-RU"/>
        </a:p>
      </dgm:t>
    </dgm:pt>
    <dgm:pt modelId="{F6429EB5-34A9-4556-918B-090A6D6C5F6C}" type="parTrans" cxnId="{1A72B09C-E233-4A84-862B-5C008643C73B}">
      <dgm:prSet/>
      <dgm:spPr/>
      <dgm:t>
        <a:bodyPr/>
        <a:lstStyle/>
        <a:p>
          <a:endParaRPr lang="ru-RU"/>
        </a:p>
      </dgm:t>
    </dgm:pt>
    <dgm:pt modelId="{C0BA91AE-4B2F-460B-B07D-0C330EC48971}" type="pres">
      <dgm:prSet presAssocID="{CCE27B0A-C4CF-4E0D-A498-AD8E7C924C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E2ACB-0C85-4E9B-8731-262E5F3253F5}" type="pres">
      <dgm:prSet presAssocID="{37EE3D2F-5594-4593-A027-5FFE625DDF66}" presName="linNode" presStyleCnt="0"/>
      <dgm:spPr/>
      <dgm:t>
        <a:bodyPr/>
        <a:lstStyle/>
        <a:p>
          <a:endParaRPr lang="ru-RU"/>
        </a:p>
      </dgm:t>
    </dgm:pt>
    <dgm:pt modelId="{0653118E-D659-463B-A256-F09C5C7BB5A7}" type="pres">
      <dgm:prSet presAssocID="{37EE3D2F-5594-4593-A027-5FFE625DDF66}" presName="parentText" presStyleLbl="node1" presStyleIdx="0" presStyleCnt="3" custScaleX="100772" custLinFactNeighborX="-10" custLinFactNeighborY="6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00F83-18E9-4DB1-BFFA-D3A9EF47C838}" type="pres">
      <dgm:prSet presAssocID="{37EE3D2F-5594-4593-A027-5FFE625DDF66}" presName="descendantText" presStyleLbl="alignAccFollowNode1" presStyleIdx="0" presStyleCnt="3" custScaleX="146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0F3CB-C830-4E39-BE00-53C6F0842496}" type="pres">
      <dgm:prSet presAssocID="{BDB3544A-0FB9-44E6-A0C9-2D28568C0D7F}" presName="sp" presStyleCnt="0"/>
      <dgm:spPr/>
      <dgm:t>
        <a:bodyPr/>
        <a:lstStyle/>
        <a:p>
          <a:endParaRPr lang="ru-RU"/>
        </a:p>
      </dgm:t>
    </dgm:pt>
    <dgm:pt modelId="{2F5E25B1-536E-48F2-A017-CD02C33DC391}" type="pres">
      <dgm:prSet presAssocID="{1514B5BB-4C6B-42EB-A71F-D414BE076ABE}" presName="linNode" presStyleCnt="0"/>
      <dgm:spPr/>
      <dgm:t>
        <a:bodyPr/>
        <a:lstStyle/>
        <a:p>
          <a:endParaRPr lang="ru-RU"/>
        </a:p>
      </dgm:t>
    </dgm:pt>
    <dgm:pt modelId="{D6471A5A-A589-4B71-AA7C-8B44C2885B99}" type="pres">
      <dgm:prSet presAssocID="{1514B5BB-4C6B-42EB-A71F-D414BE076ABE}" presName="parentText" presStyleLbl="node1" presStyleIdx="1" presStyleCnt="3" custScaleX="115177" custLinFactNeighborX="-12" custLinFactNeighborY="1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19C31-AB3F-48F5-AF6F-59CA4509F80C}" type="pres">
      <dgm:prSet presAssocID="{1514B5BB-4C6B-42EB-A71F-D414BE076ABE}" presName="descendantText" presStyleLbl="alignAccFollowNode1" presStyleIdx="1" presStyleCnt="3" custScaleX="166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03473-E980-419F-9C06-9A573A024F4B}" type="pres">
      <dgm:prSet presAssocID="{C38792A6-3B3A-4175-9EE0-42531D03A3C1}" presName="sp" presStyleCnt="0"/>
      <dgm:spPr/>
      <dgm:t>
        <a:bodyPr/>
        <a:lstStyle/>
        <a:p>
          <a:endParaRPr lang="ru-RU"/>
        </a:p>
      </dgm:t>
    </dgm:pt>
    <dgm:pt modelId="{A3565EDD-1114-4FD0-8995-CA5CCD9B687B}" type="pres">
      <dgm:prSet presAssocID="{353E16A4-1ADD-4794-AB80-5834AC73635A}" presName="linNode" presStyleCnt="0"/>
      <dgm:spPr/>
      <dgm:t>
        <a:bodyPr/>
        <a:lstStyle/>
        <a:p>
          <a:endParaRPr lang="ru-RU"/>
        </a:p>
      </dgm:t>
    </dgm:pt>
    <dgm:pt modelId="{F5D3DD56-2820-431B-BFDB-33EC9D2A07D9}" type="pres">
      <dgm:prSet presAssocID="{353E16A4-1ADD-4794-AB80-5834AC73635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23BAC-8772-4F4E-8F3E-15528B8577B5}" type="pres">
      <dgm:prSet presAssocID="{353E16A4-1ADD-4794-AB80-5834AC73635A}" presName="descendantText" presStyleLbl="alignAccFollowNode1" presStyleIdx="2" presStyleCnt="3" custScaleX="146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15BBE-0E2C-4743-8D70-AF09B12B502A}" type="presOf" srcId="{AF25F06D-DCBC-4E68-A772-C8AD29807B08}" destId="{B6B00F83-18E9-4DB1-BFFA-D3A9EF47C838}" srcOrd="0" destOrd="0" presId="urn:microsoft.com/office/officeart/2005/8/layout/vList5"/>
    <dgm:cxn modelId="{A1497C9F-1E7E-47EF-8C10-75FADFC01BE7}" type="presOf" srcId="{65430E6E-66BB-474E-917C-F866626AD925}" destId="{2C423BAC-8772-4F4E-8F3E-15528B8577B5}" srcOrd="0" destOrd="0" presId="urn:microsoft.com/office/officeart/2005/8/layout/vList5"/>
    <dgm:cxn modelId="{1806355B-4B2C-4F98-9738-6FB048FB2388}" type="presOf" srcId="{CCE27B0A-C4CF-4E0D-A498-AD8E7C924C40}" destId="{C0BA91AE-4B2F-460B-B07D-0C330EC48971}" srcOrd="0" destOrd="0" presId="urn:microsoft.com/office/officeart/2005/8/layout/vList5"/>
    <dgm:cxn modelId="{0AA4BA57-9250-4952-A0D0-1321ECD16236}" type="presOf" srcId="{353E16A4-1ADD-4794-AB80-5834AC73635A}" destId="{F5D3DD56-2820-431B-BFDB-33EC9D2A07D9}" srcOrd="0" destOrd="0" presId="urn:microsoft.com/office/officeart/2005/8/layout/vList5"/>
    <dgm:cxn modelId="{B4076BCF-E75E-4B5F-9BF5-23FDAA00FE6D}" srcId="{353E16A4-1ADD-4794-AB80-5834AC73635A}" destId="{65430E6E-66BB-474E-917C-F866626AD925}" srcOrd="0" destOrd="0" parTransId="{7407CA81-0F8D-46E8-879E-781ECE8BD75F}" sibTransId="{3A657137-8CF8-4475-B8EF-54E829FDB100}"/>
    <dgm:cxn modelId="{A730AA49-0E2D-4CA5-BC0C-594AA1E61B5E}" srcId="{CCE27B0A-C4CF-4E0D-A498-AD8E7C924C40}" destId="{1514B5BB-4C6B-42EB-A71F-D414BE076ABE}" srcOrd="1" destOrd="0" parTransId="{DCFDB0D8-D5AF-4CC5-A46B-5EE81BE9A3A4}" sibTransId="{C38792A6-3B3A-4175-9EE0-42531D03A3C1}"/>
    <dgm:cxn modelId="{5B716ABC-9409-4C54-BBAF-0F3F1CC05736}" srcId="{CCE27B0A-C4CF-4E0D-A498-AD8E7C924C40}" destId="{353E16A4-1ADD-4794-AB80-5834AC73635A}" srcOrd="2" destOrd="0" parTransId="{204F65BA-D77D-43B3-9756-13701A80E56A}" sibTransId="{41064C88-B2E4-4A9E-A8AA-2DE74938DF19}"/>
    <dgm:cxn modelId="{FA52C40D-7DB9-431E-BBF3-90A21AB8E10F}" type="presOf" srcId="{635F6BE4-B668-4B83-A96A-B8382EB08BD6}" destId="{8A519C31-AB3F-48F5-AF6F-59CA4509F80C}" srcOrd="0" destOrd="0" presId="urn:microsoft.com/office/officeart/2005/8/layout/vList5"/>
    <dgm:cxn modelId="{344DCE67-61E5-4D85-BB0F-28A49B9FBAB9}" srcId="{1514B5BB-4C6B-42EB-A71F-D414BE076ABE}" destId="{635F6BE4-B668-4B83-A96A-B8382EB08BD6}" srcOrd="0" destOrd="0" parTransId="{3106262D-96BE-4C7E-84D8-F8E6F80E73E7}" sibTransId="{61E92BAA-A58D-47BA-894B-67559886614D}"/>
    <dgm:cxn modelId="{75E09EB3-DE9C-4FA5-91BA-4CA0AD9364DE}" type="presOf" srcId="{37EE3D2F-5594-4593-A027-5FFE625DDF66}" destId="{0653118E-D659-463B-A256-F09C5C7BB5A7}" srcOrd="0" destOrd="0" presId="urn:microsoft.com/office/officeart/2005/8/layout/vList5"/>
    <dgm:cxn modelId="{1A72B09C-E233-4A84-862B-5C008643C73B}" srcId="{37EE3D2F-5594-4593-A027-5FFE625DDF66}" destId="{AF25F06D-DCBC-4E68-A772-C8AD29807B08}" srcOrd="0" destOrd="0" parTransId="{F6429EB5-34A9-4556-918B-090A6D6C5F6C}" sibTransId="{1D71BBF6-4EF8-448F-AE3B-27F58629419A}"/>
    <dgm:cxn modelId="{15768C4A-51C6-489B-9670-4C3E4137BF02}" type="presOf" srcId="{1514B5BB-4C6B-42EB-A71F-D414BE076ABE}" destId="{D6471A5A-A589-4B71-AA7C-8B44C2885B99}" srcOrd="0" destOrd="0" presId="urn:microsoft.com/office/officeart/2005/8/layout/vList5"/>
    <dgm:cxn modelId="{BC94F405-C2B4-4728-90A7-7D1C4BD29F98}" srcId="{CCE27B0A-C4CF-4E0D-A498-AD8E7C924C40}" destId="{37EE3D2F-5594-4593-A027-5FFE625DDF66}" srcOrd="0" destOrd="0" parTransId="{F0B5AB67-06A3-4486-A20C-5FE3D8B740A2}" sibTransId="{BDB3544A-0FB9-44E6-A0C9-2D28568C0D7F}"/>
    <dgm:cxn modelId="{28337A84-F591-4F46-B853-07DCB24D0CE0}" type="presParOf" srcId="{C0BA91AE-4B2F-460B-B07D-0C330EC48971}" destId="{FDEE2ACB-0C85-4E9B-8731-262E5F3253F5}" srcOrd="0" destOrd="0" presId="urn:microsoft.com/office/officeart/2005/8/layout/vList5"/>
    <dgm:cxn modelId="{67DE85BE-E08A-4361-91F7-982A3ADE1B15}" type="presParOf" srcId="{FDEE2ACB-0C85-4E9B-8731-262E5F3253F5}" destId="{0653118E-D659-463B-A256-F09C5C7BB5A7}" srcOrd="0" destOrd="0" presId="urn:microsoft.com/office/officeart/2005/8/layout/vList5"/>
    <dgm:cxn modelId="{C6F8C4F5-21A8-4812-B9EB-95BAE684792D}" type="presParOf" srcId="{FDEE2ACB-0C85-4E9B-8731-262E5F3253F5}" destId="{B6B00F83-18E9-4DB1-BFFA-D3A9EF47C838}" srcOrd="1" destOrd="0" presId="urn:microsoft.com/office/officeart/2005/8/layout/vList5"/>
    <dgm:cxn modelId="{CBB7C506-7B75-4FEF-A962-F13C159326F1}" type="presParOf" srcId="{C0BA91AE-4B2F-460B-B07D-0C330EC48971}" destId="{1540F3CB-C830-4E39-BE00-53C6F0842496}" srcOrd="1" destOrd="0" presId="urn:microsoft.com/office/officeart/2005/8/layout/vList5"/>
    <dgm:cxn modelId="{18729502-610C-48D3-BC98-7B9465282E19}" type="presParOf" srcId="{C0BA91AE-4B2F-460B-B07D-0C330EC48971}" destId="{2F5E25B1-536E-48F2-A017-CD02C33DC391}" srcOrd="2" destOrd="0" presId="urn:microsoft.com/office/officeart/2005/8/layout/vList5"/>
    <dgm:cxn modelId="{C226E79F-8C17-40D7-BF5A-352CFCBA7F94}" type="presParOf" srcId="{2F5E25B1-536E-48F2-A017-CD02C33DC391}" destId="{D6471A5A-A589-4B71-AA7C-8B44C2885B99}" srcOrd="0" destOrd="0" presId="urn:microsoft.com/office/officeart/2005/8/layout/vList5"/>
    <dgm:cxn modelId="{BA612AE0-E05F-411C-87C8-C9753E80F704}" type="presParOf" srcId="{2F5E25B1-536E-48F2-A017-CD02C33DC391}" destId="{8A519C31-AB3F-48F5-AF6F-59CA4509F80C}" srcOrd="1" destOrd="0" presId="urn:microsoft.com/office/officeart/2005/8/layout/vList5"/>
    <dgm:cxn modelId="{DE0D3566-DAD5-4F17-A3B0-50289C5D42A3}" type="presParOf" srcId="{C0BA91AE-4B2F-460B-B07D-0C330EC48971}" destId="{D5603473-E980-419F-9C06-9A573A024F4B}" srcOrd="3" destOrd="0" presId="urn:microsoft.com/office/officeart/2005/8/layout/vList5"/>
    <dgm:cxn modelId="{AD7B1B5E-8FB0-4488-B1F1-23FE1A5620E9}" type="presParOf" srcId="{C0BA91AE-4B2F-460B-B07D-0C330EC48971}" destId="{A3565EDD-1114-4FD0-8995-CA5CCD9B687B}" srcOrd="4" destOrd="0" presId="urn:microsoft.com/office/officeart/2005/8/layout/vList5"/>
    <dgm:cxn modelId="{56F088E5-CA89-46D6-8CEB-6F373CEE6EFA}" type="presParOf" srcId="{A3565EDD-1114-4FD0-8995-CA5CCD9B687B}" destId="{F5D3DD56-2820-431B-BFDB-33EC9D2A07D9}" srcOrd="0" destOrd="0" presId="urn:microsoft.com/office/officeart/2005/8/layout/vList5"/>
    <dgm:cxn modelId="{1246BFC9-923B-40E8-A629-FA0D77AFA423}" type="presParOf" srcId="{A3565EDD-1114-4FD0-8995-CA5CCD9B687B}" destId="{2C423BAC-8772-4F4E-8F3E-15528B8577B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01A425-D467-436C-A4D5-D00A3A11D64F}" type="doc">
      <dgm:prSet loTypeId="urn:microsoft.com/office/officeart/2005/8/layout/vList5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E68B9FA5-E2B7-4EFA-AA21-3652897D841F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46 %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11228ABC-4B80-48BB-AC55-5D975624E5FB}" type="parTrans" cxnId="{2F5A9007-15D4-4199-9059-0CB71DA909AB}">
      <dgm:prSet/>
      <dgm:spPr/>
      <dgm:t>
        <a:bodyPr/>
        <a:lstStyle/>
        <a:p>
          <a:endParaRPr lang="ru-RU"/>
        </a:p>
      </dgm:t>
    </dgm:pt>
    <dgm:pt modelId="{2BECB626-DEB8-4106-A2AD-832F106D75D2}" type="sibTrans" cxnId="{2F5A9007-15D4-4199-9059-0CB71DA909AB}">
      <dgm:prSet/>
      <dgm:spPr/>
      <dgm:t>
        <a:bodyPr/>
        <a:lstStyle/>
        <a:p>
          <a:endParaRPr lang="ru-RU"/>
        </a:p>
      </dgm:t>
    </dgm:pt>
    <dgm:pt modelId="{8681DA2F-DC5F-4001-A19C-26411FAB3BC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Благоприятная атмосфера в коллективе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D0706ED4-895C-4705-88DA-F9DE4C1A985F}" type="parTrans" cxnId="{13B78F71-A466-4993-880F-AF5A6A9E7848}">
      <dgm:prSet/>
      <dgm:spPr/>
      <dgm:t>
        <a:bodyPr/>
        <a:lstStyle/>
        <a:p>
          <a:endParaRPr lang="ru-RU"/>
        </a:p>
      </dgm:t>
    </dgm:pt>
    <dgm:pt modelId="{02E2C32D-42CE-470B-BBCD-514E449822B0}" type="sibTrans" cxnId="{13B78F71-A466-4993-880F-AF5A6A9E7848}">
      <dgm:prSet/>
      <dgm:spPr/>
      <dgm:t>
        <a:bodyPr/>
        <a:lstStyle/>
        <a:p>
          <a:endParaRPr lang="ru-RU"/>
        </a:p>
      </dgm:t>
    </dgm:pt>
    <dgm:pt modelId="{08199002-2CAA-4FE4-AA77-EBB20277EC1D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37,5 %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4F30AE7C-FCF5-457C-AE4F-706D66597248}" type="parTrans" cxnId="{5AFFF99B-22CE-478C-96D6-C62FEAD2BAE4}">
      <dgm:prSet/>
      <dgm:spPr/>
      <dgm:t>
        <a:bodyPr/>
        <a:lstStyle/>
        <a:p>
          <a:endParaRPr lang="ru-RU"/>
        </a:p>
      </dgm:t>
    </dgm:pt>
    <dgm:pt modelId="{67EE43F9-20AE-4C96-A66B-E53EBB7D8913}" type="sibTrans" cxnId="{5AFFF99B-22CE-478C-96D6-C62FEAD2BAE4}">
      <dgm:prSet/>
      <dgm:spPr/>
      <dgm:t>
        <a:bodyPr/>
        <a:lstStyle/>
        <a:p>
          <a:endParaRPr lang="ru-RU"/>
        </a:p>
      </dgm:t>
    </dgm:pt>
    <dgm:pt modelId="{7B8752C8-2987-4BF2-9729-B0905D3C3B36}">
      <dgm:prSet phldrT="[Текст]" custT="1"/>
      <dgm:spPr/>
      <dgm:t>
        <a:bodyPr/>
        <a:lstStyle/>
        <a:p>
          <a:pPr algn="just"/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Удобное расположение офиса (недалеко от дома</a:t>
          </a:r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)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8147F850-12A0-4016-9D66-F0578FBAA50D}" type="parTrans" cxnId="{AA0A8587-D448-4FF8-A8E0-9503EB88F813}">
      <dgm:prSet/>
      <dgm:spPr/>
      <dgm:t>
        <a:bodyPr/>
        <a:lstStyle/>
        <a:p>
          <a:endParaRPr lang="ru-RU"/>
        </a:p>
      </dgm:t>
    </dgm:pt>
    <dgm:pt modelId="{06670B90-200B-4635-B891-247F16D2EAC6}" type="sibTrans" cxnId="{AA0A8587-D448-4FF8-A8E0-9503EB88F813}">
      <dgm:prSet/>
      <dgm:spPr/>
      <dgm:t>
        <a:bodyPr/>
        <a:lstStyle/>
        <a:p>
          <a:endParaRPr lang="ru-RU"/>
        </a:p>
      </dgm:t>
    </dgm:pt>
    <dgm:pt modelId="{3BC48E5E-0F46-4D1C-9BF7-C4112B632817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23 %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24254908-16E4-4273-8E6A-1C4153A00DCB}" type="parTrans" cxnId="{AF6ACE6A-FA71-4DD2-A39D-ACEAB7CE30CB}">
      <dgm:prSet/>
      <dgm:spPr/>
      <dgm:t>
        <a:bodyPr/>
        <a:lstStyle/>
        <a:p>
          <a:endParaRPr lang="ru-RU"/>
        </a:p>
      </dgm:t>
    </dgm:pt>
    <dgm:pt modelId="{7F93D70C-5615-4F3F-B6E0-78A137CD5324}" type="sibTrans" cxnId="{AF6ACE6A-FA71-4DD2-A39D-ACEAB7CE30CB}">
      <dgm:prSet/>
      <dgm:spPr/>
      <dgm:t>
        <a:bodyPr/>
        <a:lstStyle/>
        <a:p>
          <a:endParaRPr lang="ru-RU"/>
        </a:p>
      </dgm:t>
    </dgm:pt>
    <dgm:pt modelId="{E1861804-A454-48FE-AC4A-EF5DA3B653F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стабильное положение компании на рынке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57B6415A-0FD6-4274-8247-6DDBA8378740}" type="parTrans" cxnId="{4CF2A483-5F37-4325-B58A-AFA319BDEE85}">
      <dgm:prSet/>
      <dgm:spPr/>
      <dgm:t>
        <a:bodyPr/>
        <a:lstStyle/>
        <a:p>
          <a:endParaRPr lang="ru-RU"/>
        </a:p>
      </dgm:t>
    </dgm:pt>
    <dgm:pt modelId="{8535E280-0BE5-4BBE-89EA-E523264AAB55}" type="sibTrans" cxnId="{4CF2A483-5F37-4325-B58A-AFA319BDEE85}">
      <dgm:prSet/>
      <dgm:spPr/>
      <dgm:t>
        <a:bodyPr/>
        <a:lstStyle/>
        <a:p>
          <a:endParaRPr lang="ru-RU"/>
        </a:p>
      </dgm:t>
    </dgm:pt>
    <dgm:pt modelId="{649D5FEF-8A1C-4DAB-AE2F-9302A3FE8365}" type="pres">
      <dgm:prSet presAssocID="{5A01A425-D467-436C-A4D5-D00A3A11D6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8FEECD-A59B-4692-85CB-C2372F476062}" type="pres">
      <dgm:prSet presAssocID="{E68B9FA5-E2B7-4EFA-AA21-3652897D841F}" presName="linNode" presStyleCnt="0"/>
      <dgm:spPr/>
    </dgm:pt>
    <dgm:pt modelId="{3ECAB522-23B9-4F3D-8A83-43BEE768D168}" type="pres">
      <dgm:prSet presAssocID="{E68B9FA5-E2B7-4EFA-AA21-3652897D841F}" presName="parentText" presStyleLbl="node1" presStyleIdx="0" presStyleCnt="3" custScaleX="98580" custLinFactNeighborX="1266" custLinFactNeighborY="8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3D9DF-81B5-4416-A245-D9EC968A2004}" type="pres">
      <dgm:prSet presAssocID="{E68B9FA5-E2B7-4EFA-AA21-3652897D841F}" presName="descendantText" presStyleLbl="alignAccFollowNode1" presStyleIdx="0" presStyleCnt="3" custScaleX="173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4EE42-326C-4078-B9F8-39F1F4520151}" type="pres">
      <dgm:prSet presAssocID="{2BECB626-DEB8-4106-A2AD-832F106D75D2}" presName="sp" presStyleCnt="0"/>
      <dgm:spPr/>
    </dgm:pt>
    <dgm:pt modelId="{854F50FA-2F19-4A29-BE08-E903134E7831}" type="pres">
      <dgm:prSet presAssocID="{08199002-2CAA-4FE4-AA77-EBB20277EC1D}" presName="linNode" presStyleCnt="0"/>
      <dgm:spPr/>
    </dgm:pt>
    <dgm:pt modelId="{4223C338-8BAF-4C73-9FA2-1A4708E9D98E}" type="pres">
      <dgm:prSet presAssocID="{08199002-2CAA-4FE4-AA77-EBB20277EC1D}" presName="parentText" presStyleLbl="node1" presStyleIdx="1" presStyleCnt="3" custScaleX="1095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D321D-A6D5-4C4D-9C25-F1A43D3E965E}" type="pres">
      <dgm:prSet presAssocID="{08199002-2CAA-4FE4-AA77-EBB20277EC1D}" presName="descendantText" presStyleLbl="alignAccFollowNode1" presStyleIdx="1" presStyleCnt="3" custScaleX="188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5785C-FAC4-44FE-BC48-5E9708078885}" type="pres">
      <dgm:prSet presAssocID="{67EE43F9-20AE-4C96-A66B-E53EBB7D8913}" presName="sp" presStyleCnt="0"/>
      <dgm:spPr/>
    </dgm:pt>
    <dgm:pt modelId="{C27AE94E-5F5B-4C3B-AA4D-8CA6F255926B}" type="pres">
      <dgm:prSet presAssocID="{3BC48E5E-0F46-4D1C-9BF7-C4112B632817}" presName="linNode" presStyleCnt="0"/>
      <dgm:spPr/>
    </dgm:pt>
    <dgm:pt modelId="{D8B597A7-0E4F-43B2-A69A-E1429F31BB36}" type="pres">
      <dgm:prSet presAssocID="{3BC48E5E-0F46-4D1C-9BF7-C4112B63281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A429B-B81E-4302-BBFB-742B8B95EBE4}" type="pres">
      <dgm:prSet presAssocID="{3BC48E5E-0F46-4D1C-9BF7-C4112B632817}" presName="descendantText" presStyleLbl="alignAccFollowNode1" presStyleIdx="2" presStyleCnt="3" custScaleX="168723" custScaleY="114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94A170-3BE5-4F00-8F98-FE890856928B}" type="presOf" srcId="{3BC48E5E-0F46-4D1C-9BF7-C4112B632817}" destId="{D8B597A7-0E4F-43B2-A69A-E1429F31BB36}" srcOrd="0" destOrd="0" presId="urn:microsoft.com/office/officeart/2005/8/layout/vList5"/>
    <dgm:cxn modelId="{4CF2A483-5F37-4325-B58A-AFA319BDEE85}" srcId="{3BC48E5E-0F46-4D1C-9BF7-C4112B632817}" destId="{E1861804-A454-48FE-AC4A-EF5DA3B653F7}" srcOrd="0" destOrd="0" parTransId="{57B6415A-0FD6-4274-8247-6DDBA8378740}" sibTransId="{8535E280-0BE5-4BBE-89EA-E523264AAB55}"/>
    <dgm:cxn modelId="{2F5A9007-15D4-4199-9059-0CB71DA909AB}" srcId="{5A01A425-D467-436C-A4D5-D00A3A11D64F}" destId="{E68B9FA5-E2B7-4EFA-AA21-3652897D841F}" srcOrd="0" destOrd="0" parTransId="{11228ABC-4B80-48BB-AC55-5D975624E5FB}" sibTransId="{2BECB626-DEB8-4106-A2AD-832F106D75D2}"/>
    <dgm:cxn modelId="{571C9BAB-F527-460B-A40F-04575C74CB65}" type="presOf" srcId="{E68B9FA5-E2B7-4EFA-AA21-3652897D841F}" destId="{3ECAB522-23B9-4F3D-8A83-43BEE768D168}" srcOrd="0" destOrd="0" presId="urn:microsoft.com/office/officeart/2005/8/layout/vList5"/>
    <dgm:cxn modelId="{13B78F71-A466-4993-880F-AF5A6A9E7848}" srcId="{E68B9FA5-E2B7-4EFA-AA21-3652897D841F}" destId="{8681DA2F-DC5F-4001-A19C-26411FAB3BC2}" srcOrd="0" destOrd="0" parTransId="{D0706ED4-895C-4705-88DA-F9DE4C1A985F}" sibTransId="{02E2C32D-42CE-470B-BBCD-514E449822B0}"/>
    <dgm:cxn modelId="{AA0A8587-D448-4FF8-A8E0-9503EB88F813}" srcId="{08199002-2CAA-4FE4-AA77-EBB20277EC1D}" destId="{7B8752C8-2987-4BF2-9729-B0905D3C3B36}" srcOrd="0" destOrd="0" parTransId="{8147F850-12A0-4016-9D66-F0578FBAA50D}" sibTransId="{06670B90-200B-4635-B891-247F16D2EAC6}"/>
    <dgm:cxn modelId="{D7B6CCCA-A681-477F-83B3-60DE3A00987D}" type="presOf" srcId="{08199002-2CAA-4FE4-AA77-EBB20277EC1D}" destId="{4223C338-8BAF-4C73-9FA2-1A4708E9D98E}" srcOrd="0" destOrd="0" presId="urn:microsoft.com/office/officeart/2005/8/layout/vList5"/>
    <dgm:cxn modelId="{30E315F6-9860-4405-A755-09A4EE7CA51F}" type="presOf" srcId="{8681DA2F-DC5F-4001-A19C-26411FAB3BC2}" destId="{6CB3D9DF-81B5-4416-A245-D9EC968A2004}" srcOrd="0" destOrd="0" presId="urn:microsoft.com/office/officeart/2005/8/layout/vList5"/>
    <dgm:cxn modelId="{B6C2D5DE-01B0-499D-9B5E-F7675C76CB17}" type="presOf" srcId="{7B8752C8-2987-4BF2-9729-B0905D3C3B36}" destId="{4EAD321D-A6D5-4C4D-9C25-F1A43D3E965E}" srcOrd="0" destOrd="0" presId="urn:microsoft.com/office/officeart/2005/8/layout/vList5"/>
    <dgm:cxn modelId="{5AF34E9A-BF74-4786-BCFF-55105E81F025}" type="presOf" srcId="{E1861804-A454-48FE-AC4A-EF5DA3B653F7}" destId="{722A429B-B81E-4302-BBFB-742B8B95EBE4}" srcOrd="0" destOrd="0" presId="urn:microsoft.com/office/officeart/2005/8/layout/vList5"/>
    <dgm:cxn modelId="{5AFFF99B-22CE-478C-96D6-C62FEAD2BAE4}" srcId="{5A01A425-D467-436C-A4D5-D00A3A11D64F}" destId="{08199002-2CAA-4FE4-AA77-EBB20277EC1D}" srcOrd="1" destOrd="0" parTransId="{4F30AE7C-FCF5-457C-AE4F-706D66597248}" sibTransId="{67EE43F9-20AE-4C96-A66B-E53EBB7D8913}"/>
    <dgm:cxn modelId="{6EB2A2F8-DD3D-4C99-A231-510CA9B55CFC}" type="presOf" srcId="{5A01A425-D467-436C-A4D5-D00A3A11D64F}" destId="{649D5FEF-8A1C-4DAB-AE2F-9302A3FE8365}" srcOrd="0" destOrd="0" presId="urn:microsoft.com/office/officeart/2005/8/layout/vList5"/>
    <dgm:cxn modelId="{AF6ACE6A-FA71-4DD2-A39D-ACEAB7CE30CB}" srcId="{5A01A425-D467-436C-A4D5-D00A3A11D64F}" destId="{3BC48E5E-0F46-4D1C-9BF7-C4112B632817}" srcOrd="2" destOrd="0" parTransId="{24254908-16E4-4273-8E6A-1C4153A00DCB}" sibTransId="{7F93D70C-5615-4F3F-B6E0-78A137CD5324}"/>
    <dgm:cxn modelId="{3CC08EA2-5D1E-40AB-898D-79C88CE36563}" type="presParOf" srcId="{649D5FEF-8A1C-4DAB-AE2F-9302A3FE8365}" destId="{388FEECD-A59B-4692-85CB-C2372F476062}" srcOrd="0" destOrd="0" presId="urn:microsoft.com/office/officeart/2005/8/layout/vList5"/>
    <dgm:cxn modelId="{E2E27850-303B-4C21-BE31-B13E544E8D58}" type="presParOf" srcId="{388FEECD-A59B-4692-85CB-C2372F476062}" destId="{3ECAB522-23B9-4F3D-8A83-43BEE768D168}" srcOrd="0" destOrd="0" presId="urn:microsoft.com/office/officeart/2005/8/layout/vList5"/>
    <dgm:cxn modelId="{851FC21A-0C31-497F-9F82-5ECC70D16148}" type="presParOf" srcId="{388FEECD-A59B-4692-85CB-C2372F476062}" destId="{6CB3D9DF-81B5-4416-A245-D9EC968A2004}" srcOrd="1" destOrd="0" presId="urn:microsoft.com/office/officeart/2005/8/layout/vList5"/>
    <dgm:cxn modelId="{92A82E55-CD26-438E-8EA9-FD525C4CE5AF}" type="presParOf" srcId="{649D5FEF-8A1C-4DAB-AE2F-9302A3FE8365}" destId="{59E4EE42-326C-4078-B9F8-39F1F4520151}" srcOrd="1" destOrd="0" presId="urn:microsoft.com/office/officeart/2005/8/layout/vList5"/>
    <dgm:cxn modelId="{9937EA92-10A7-4ED5-A781-3B2E5ACAB184}" type="presParOf" srcId="{649D5FEF-8A1C-4DAB-AE2F-9302A3FE8365}" destId="{854F50FA-2F19-4A29-BE08-E903134E7831}" srcOrd="2" destOrd="0" presId="urn:microsoft.com/office/officeart/2005/8/layout/vList5"/>
    <dgm:cxn modelId="{A142A439-ADA7-481B-BC54-2308279BBD77}" type="presParOf" srcId="{854F50FA-2F19-4A29-BE08-E903134E7831}" destId="{4223C338-8BAF-4C73-9FA2-1A4708E9D98E}" srcOrd="0" destOrd="0" presId="urn:microsoft.com/office/officeart/2005/8/layout/vList5"/>
    <dgm:cxn modelId="{AFA245D9-1AA0-4B01-9CFA-89C333DC01A5}" type="presParOf" srcId="{854F50FA-2F19-4A29-BE08-E903134E7831}" destId="{4EAD321D-A6D5-4C4D-9C25-F1A43D3E965E}" srcOrd="1" destOrd="0" presId="urn:microsoft.com/office/officeart/2005/8/layout/vList5"/>
    <dgm:cxn modelId="{A214EB50-834E-432B-92CD-0EAAC0860EEC}" type="presParOf" srcId="{649D5FEF-8A1C-4DAB-AE2F-9302A3FE8365}" destId="{1155785C-FAC4-44FE-BC48-5E9708078885}" srcOrd="3" destOrd="0" presId="urn:microsoft.com/office/officeart/2005/8/layout/vList5"/>
    <dgm:cxn modelId="{55781ED3-4EE4-495B-A12A-18F26CB7F937}" type="presParOf" srcId="{649D5FEF-8A1C-4DAB-AE2F-9302A3FE8365}" destId="{C27AE94E-5F5B-4C3B-AA4D-8CA6F255926B}" srcOrd="4" destOrd="0" presId="urn:microsoft.com/office/officeart/2005/8/layout/vList5"/>
    <dgm:cxn modelId="{FB1931EF-B65F-4211-AF3C-2C3A21C0F916}" type="presParOf" srcId="{C27AE94E-5F5B-4C3B-AA4D-8CA6F255926B}" destId="{D8B597A7-0E4F-43B2-A69A-E1429F31BB36}" srcOrd="0" destOrd="0" presId="urn:microsoft.com/office/officeart/2005/8/layout/vList5"/>
    <dgm:cxn modelId="{15F65541-062A-4B55-81A4-87C39B486D76}" type="presParOf" srcId="{C27AE94E-5F5B-4C3B-AA4D-8CA6F255926B}" destId="{722A429B-B81E-4302-BBFB-742B8B95EBE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E27B0A-C4CF-4E0D-A498-AD8E7C924C40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37EE3D2F-5594-4593-A027-5FFE625DDF66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15 %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F0B5AB67-06A3-4486-A20C-5FE3D8B740A2}" type="parTrans" cxnId="{BC94F405-C2B4-4728-90A7-7D1C4BD29F98}">
      <dgm:prSet/>
      <dgm:spPr/>
      <dgm:t>
        <a:bodyPr/>
        <a:lstStyle/>
        <a:p>
          <a:endParaRPr lang="ru-RU"/>
        </a:p>
      </dgm:t>
    </dgm:pt>
    <dgm:pt modelId="{BDB3544A-0FB9-44E6-A0C9-2D28568C0D7F}" type="sibTrans" cxnId="{BC94F405-C2B4-4728-90A7-7D1C4BD29F98}">
      <dgm:prSet/>
      <dgm:spPr/>
      <dgm:t>
        <a:bodyPr/>
        <a:lstStyle/>
        <a:p>
          <a:endParaRPr lang="ru-RU"/>
        </a:p>
      </dgm:t>
    </dgm:pt>
    <dgm:pt modelId="{AF25F06D-DCBC-4E68-A772-C8AD29807B0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Репутация компании в качестве работодателя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F6429EB5-34A9-4556-918B-090A6D6C5F6C}" type="parTrans" cxnId="{1A72B09C-E233-4A84-862B-5C008643C73B}">
      <dgm:prSet/>
      <dgm:spPr/>
      <dgm:t>
        <a:bodyPr/>
        <a:lstStyle/>
        <a:p>
          <a:endParaRPr lang="ru-RU"/>
        </a:p>
      </dgm:t>
    </dgm:pt>
    <dgm:pt modelId="{1D71BBF6-4EF8-448F-AE3B-27F58629419A}" type="sibTrans" cxnId="{1A72B09C-E233-4A84-862B-5C008643C73B}">
      <dgm:prSet/>
      <dgm:spPr/>
      <dgm:t>
        <a:bodyPr/>
        <a:lstStyle/>
        <a:p>
          <a:endParaRPr lang="ru-RU"/>
        </a:p>
      </dgm:t>
    </dgm:pt>
    <dgm:pt modelId="{1514B5BB-4C6B-42EB-A71F-D414BE076ABE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11 %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DCFDB0D8-D5AF-4CC5-A46B-5EE81BE9A3A4}" type="parTrans" cxnId="{A730AA49-0E2D-4CA5-BC0C-594AA1E61B5E}">
      <dgm:prSet/>
      <dgm:spPr/>
      <dgm:t>
        <a:bodyPr/>
        <a:lstStyle/>
        <a:p>
          <a:endParaRPr lang="ru-RU"/>
        </a:p>
      </dgm:t>
    </dgm:pt>
    <dgm:pt modelId="{C38792A6-3B3A-4175-9EE0-42531D03A3C1}" type="sibTrans" cxnId="{A730AA49-0E2D-4CA5-BC0C-594AA1E61B5E}">
      <dgm:prSet/>
      <dgm:spPr/>
      <dgm:t>
        <a:bodyPr/>
        <a:lstStyle/>
        <a:p>
          <a:endParaRPr lang="ru-RU"/>
        </a:p>
      </dgm:t>
    </dgm:pt>
    <dgm:pt modelId="{635F6BE4-B668-4B83-A96A-B8382EB08BD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Эффективность систем управления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3106262D-96BE-4C7E-84D8-F8E6F80E73E7}" type="parTrans" cxnId="{344DCE67-61E5-4D85-BB0F-28A49B9FBAB9}">
      <dgm:prSet/>
      <dgm:spPr/>
      <dgm:t>
        <a:bodyPr/>
        <a:lstStyle/>
        <a:p>
          <a:endParaRPr lang="ru-RU"/>
        </a:p>
      </dgm:t>
    </dgm:pt>
    <dgm:pt modelId="{61E92BAA-A58D-47BA-894B-67559886614D}" type="sibTrans" cxnId="{344DCE67-61E5-4D85-BB0F-28A49B9FBAB9}">
      <dgm:prSet/>
      <dgm:spPr/>
      <dgm:t>
        <a:bodyPr/>
        <a:lstStyle/>
        <a:p>
          <a:endParaRPr lang="ru-RU"/>
        </a:p>
      </dgm:t>
    </dgm:pt>
    <dgm:pt modelId="{C0BA91AE-4B2F-460B-B07D-0C330EC48971}" type="pres">
      <dgm:prSet presAssocID="{CCE27B0A-C4CF-4E0D-A498-AD8E7C924C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E2ACB-0C85-4E9B-8731-262E5F3253F5}" type="pres">
      <dgm:prSet presAssocID="{37EE3D2F-5594-4593-A027-5FFE625DDF66}" presName="linNode" presStyleCnt="0"/>
      <dgm:spPr/>
    </dgm:pt>
    <dgm:pt modelId="{0653118E-D659-463B-A256-F09C5C7BB5A7}" type="pres">
      <dgm:prSet presAssocID="{37EE3D2F-5594-4593-A027-5FFE625DDF66}" presName="parentText" presStyleLbl="node1" presStyleIdx="0" presStyleCnt="2" custScaleX="100772" custLinFactNeighborX="948" custLinFactNeighborY="-29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00F83-18E9-4DB1-BFFA-D3A9EF47C838}" type="pres">
      <dgm:prSet presAssocID="{37EE3D2F-5594-4593-A027-5FFE625DDF66}" presName="descendantText" presStyleLbl="alignAccFollowNode1" presStyleIdx="0" presStyleCnt="2" custScaleX="146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0F3CB-C830-4E39-BE00-53C6F0842496}" type="pres">
      <dgm:prSet presAssocID="{BDB3544A-0FB9-44E6-A0C9-2D28568C0D7F}" presName="sp" presStyleCnt="0"/>
      <dgm:spPr/>
    </dgm:pt>
    <dgm:pt modelId="{2F5E25B1-536E-48F2-A017-CD02C33DC391}" type="pres">
      <dgm:prSet presAssocID="{1514B5BB-4C6B-42EB-A71F-D414BE076ABE}" presName="linNode" presStyleCnt="0"/>
      <dgm:spPr/>
    </dgm:pt>
    <dgm:pt modelId="{D6471A5A-A589-4B71-AA7C-8B44C2885B99}" type="pres">
      <dgm:prSet presAssocID="{1514B5BB-4C6B-42EB-A71F-D414BE076ABE}" presName="parentText" presStyleLbl="node1" presStyleIdx="1" presStyleCnt="2" custScaleX="1151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19C31-AB3F-48F5-AF6F-59CA4509F80C}" type="pres">
      <dgm:prSet presAssocID="{1514B5BB-4C6B-42EB-A71F-D414BE076ABE}" presName="descendantText" presStyleLbl="alignAccFollowNode1" presStyleIdx="1" presStyleCnt="2" custScaleX="166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4EED58-A8E9-442A-BD65-2F6F65269387}" type="presOf" srcId="{1514B5BB-4C6B-42EB-A71F-D414BE076ABE}" destId="{D6471A5A-A589-4B71-AA7C-8B44C2885B99}" srcOrd="0" destOrd="0" presId="urn:microsoft.com/office/officeart/2005/8/layout/vList5"/>
    <dgm:cxn modelId="{A730AA49-0E2D-4CA5-BC0C-594AA1E61B5E}" srcId="{CCE27B0A-C4CF-4E0D-A498-AD8E7C924C40}" destId="{1514B5BB-4C6B-42EB-A71F-D414BE076ABE}" srcOrd="1" destOrd="0" parTransId="{DCFDB0D8-D5AF-4CC5-A46B-5EE81BE9A3A4}" sibTransId="{C38792A6-3B3A-4175-9EE0-42531D03A3C1}"/>
    <dgm:cxn modelId="{CED3A26E-16E7-41EB-9B12-31A63C899762}" type="presOf" srcId="{AF25F06D-DCBC-4E68-A772-C8AD29807B08}" destId="{B6B00F83-18E9-4DB1-BFFA-D3A9EF47C838}" srcOrd="0" destOrd="0" presId="urn:microsoft.com/office/officeart/2005/8/layout/vList5"/>
    <dgm:cxn modelId="{7DDA9A62-584D-47A6-BD23-3F42AE5BD53D}" type="presOf" srcId="{CCE27B0A-C4CF-4E0D-A498-AD8E7C924C40}" destId="{C0BA91AE-4B2F-460B-B07D-0C330EC48971}" srcOrd="0" destOrd="0" presId="urn:microsoft.com/office/officeart/2005/8/layout/vList5"/>
    <dgm:cxn modelId="{344DCE67-61E5-4D85-BB0F-28A49B9FBAB9}" srcId="{1514B5BB-4C6B-42EB-A71F-D414BE076ABE}" destId="{635F6BE4-B668-4B83-A96A-B8382EB08BD6}" srcOrd="0" destOrd="0" parTransId="{3106262D-96BE-4C7E-84D8-F8E6F80E73E7}" sibTransId="{61E92BAA-A58D-47BA-894B-67559886614D}"/>
    <dgm:cxn modelId="{BC94F405-C2B4-4728-90A7-7D1C4BD29F98}" srcId="{CCE27B0A-C4CF-4E0D-A498-AD8E7C924C40}" destId="{37EE3D2F-5594-4593-A027-5FFE625DDF66}" srcOrd="0" destOrd="0" parTransId="{F0B5AB67-06A3-4486-A20C-5FE3D8B740A2}" sibTransId="{BDB3544A-0FB9-44E6-A0C9-2D28568C0D7F}"/>
    <dgm:cxn modelId="{00EDFCD3-3F22-4A1B-B73F-C8D9027FF6D5}" type="presOf" srcId="{37EE3D2F-5594-4593-A027-5FFE625DDF66}" destId="{0653118E-D659-463B-A256-F09C5C7BB5A7}" srcOrd="0" destOrd="0" presId="urn:microsoft.com/office/officeart/2005/8/layout/vList5"/>
    <dgm:cxn modelId="{1A72B09C-E233-4A84-862B-5C008643C73B}" srcId="{37EE3D2F-5594-4593-A027-5FFE625DDF66}" destId="{AF25F06D-DCBC-4E68-A772-C8AD29807B08}" srcOrd="0" destOrd="0" parTransId="{F6429EB5-34A9-4556-918B-090A6D6C5F6C}" sibTransId="{1D71BBF6-4EF8-448F-AE3B-27F58629419A}"/>
    <dgm:cxn modelId="{73C8ACD4-4143-47A2-8429-7AE22FEF254A}" type="presOf" srcId="{635F6BE4-B668-4B83-A96A-B8382EB08BD6}" destId="{8A519C31-AB3F-48F5-AF6F-59CA4509F80C}" srcOrd="0" destOrd="0" presId="urn:microsoft.com/office/officeart/2005/8/layout/vList5"/>
    <dgm:cxn modelId="{6F0D0515-1E67-4712-B455-FD41E8819B92}" type="presParOf" srcId="{C0BA91AE-4B2F-460B-B07D-0C330EC48971}" destId="{FDEE2ACB-0C85-4E9B-8731-262E5F3253F5}" srcOrd="0" destOrd="0" presId="urn:microsoft.com/office/officeart/2005/8/layout/vList5"/>
    <dgm:cxn modelId="{6724108F-C05A-4BCE-9434-871ABD084278}" type="presParOf" srcId="{FDEE2ACB-0C85-4E9B-8731-262E5F3253F5}" destId="{0653118E-D659-463B-A256-F09C5C7BB5A7}" srcOrd="0" destOrd="0" presId="urn:microsoft.com/office/officeart/2005/8/layout/vList5"/>
    <dgm:cxn modelId="{3F31EA38-CBEF-4688-A76C-EAF080495818}" type="presParOf" srcId="{FDEE2ACB-0C85-4E9B-8731-262E5F3253F5}" destId="{B6B00F83-18E9-4DB1-BFFA-D3A9EF47C838}" srcOrd="1" destOrd="0" presId="urn:microsoft.com/office/officeart/2005/8/layout/vList5"/>
    <dgm:cxn modelId="{9CC1FECA-5B84-44B2-BA6C-17BE8ECDCB75}" type="presParOf" srcId="{C0BA91AE-4B2F-460B-B07D-0C330EC48971}" destId="{1540F3CB-C830-4E39-BE00-53C6F0842496}" srcOrd="1" destOrd="0" presId="urn:microsoft.com/office/officeart/2005/8/layout/vList5"/>
    <dgm:cxn modelId="{B3F63147-5C33-4C38-B56F-26B0D3823B86}" type="presParOf" srcId="{C0BA91AE-4B2F-460B-B07D-0C330EC48971}" destId="{2F5E25B1-536E-48F2-A017-CD02C33DC391}" srcOrd="2" destOrd="0" presId="urn:microsoft.com/office/officeart/2005/8/layout/vList5"/>
    <dgm:cxn modelId="{8E85F835-F9F4-4494-905A-91FE7AFACCAB}" type="presParOf" srcId="{2F5E25B1-536E-48F2-A017-CD02C33DC391}" destId="{D6471A5A-A589-4B71-AA7C-8B44C2885B99}" srcOrd="0" destOrd="0" presId="urn:microsoft.com/office/officeart/2005/8/layout/vList5"/>
    <dgm:cxn modelId="{89DCABA6-10FB-41E4-A98C-BDEB513B1157}" type="presParOf" srcId="{2F5E25B1-536E-48F2-A017-CD02C33DC391}" destId="{8A519C31-AB3F-48F5-AF6F-59CA4509F8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27B0A-C4CF-4E0D-A498-AD8E7C924C40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37EE3D2F-5594-4593-A027-5FFE625DDF66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8,5 %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F0B5AB67-06A3-4486-A20C-5FE3D8B740A2}" type="parTrans" cxnId="{BC94F405-C2B4-4728-90A7-7D1C4BD29F98}">
      <dgm:prSet/>
      <dgm:spPr/>
      <dgm:t>
        <a:bodyPr/>
        <a:lstStyle/>
        <a:p>
          <a:endParaRPr lang="ru-RU"/>
        </a:p>
      </dgm:t>
    </dgm:pt>
    <dgm:pt modelId="{BDB3544A-0FB9-44E6-A0C9-2D28568C0D7F}" type="sibTrans" cxnId="{BC94F405-C2B4-4728-90A7-7D1C4BD29F98}">
      <dgm:prSet/>
      <dgm:spPr/>
      <dgm:t>
        <a:bodyPr/>
        <a:lstStyle/>
        <a:p>
          <a:endParaRPr lang="ru-RU"/>
        </a:p>
      </dgm:t>
    </dgm:pt>
    <dgm:pt modelId="{AF25F06D-DCBC-4E68-A772-C8AD29807B0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Гибкий график работы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F6429EB5-34A9-4556-918B-090A6D6C5F6C}" type="parTrans" cxnId="{1A72B09C-E233-4A84-862B-5C008643C73B}">
      <dgm:prSet/>
      <dgm:spPr/>
      <dgm:t>
        <a:bodyPr/>
        <a:lstStyle/>
        <a:p>
          <a:endParaRPr lang="ru-RU"/>
        </a:p>
      </dgm:t>
    </dgm:pt>
    <dgm:pt modelId="{1D71BBF6-4EF8-448F-AE3B-27F58629419A}" type="sibTrans" cxnId="{1A72B09C-E233-4A84-862B-5C008643C73B}">
      <dgm:prSet/>
      <dgm:spPr/>
      <dgm:t>
        <a:bodyPr/>
        <a:lstStyle/>
        <a:p>
          <a:endParaRPr lang="ru-RU"/>
        </a:p>
      </dgm:t>
    </dgm:pt>
    <dgm:pt modelId="{1514B5BB-4C6B-42EB-A71F-D414BE076ABE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Georgia" pitchFamily="18" charset="0"/>
            </a:rPr>
            <a:t>7,5 %</a:t>
          </a:r>
          <a:endParaRPr lang="ru-RU" sz="2800" b="1" dirty="0">
            <a:solidFill>
              <a:srgbClr val="C00000"/>
            </a:solidFill>
            <a:latin typeface="Georgia" pitchFamily="18" charset="0"/>
          </a:endParaRPr>
        </a:p>
      </dgm:t>
    </dgm:pt>
    <dgm:pt modelId="{DCFDB0D8-D5AF-4CC5-A46B-5EE81BE9A3A4}" type="parTrans" cxnId="{A730AA49-0E2D-4CA5-BC0C-594AA1E61B5E}">
      <dgm:prSet/>
      <dgm:spPr/>
      <dgm:t>
        <a:bodyPr/>
        <a:lstStyle/>
        <a:p>
          <a:endParaRPr lang="ru-RU"/>
        </a:p>
      </dgm:t>
    </dgm:pt>
    <dgm:pt modelId="{C38792A6-3B3A-4175-9EE0-42531D03A3C1}" type="sibTrans" cxnId="{A730AA49-0E2D-4CA5-BC0C-594AA1E61B5E}">
      <dgm:prSet/>
      <dgm:spPr/>
      <dgm:t>
        <a:bodyPr/>
        <a:lstStyle/>
        <a:p>
          <a:endParaRPr lang="ru-RU"/>
        </a:p>
      </dgm:t>
    </dgm:pt>
    <dgm:pt modelId="{635F6BE4-B668-4B83-A96A-B8382EB08BD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Georgia" pitchFamily="18" charset="0"/>
            </a:rPr>
            <a:t>Известность бренда</a:t>
          </a:r>
          <a:endParaRPr lang="ru-RU" sz="2400" b="1" dirty="0">
            <a:solidFill>
              <a:srgbClr val="002060"/>
            </a:solidFill>
            <a:latin typeface="Georgia" pitchFamily="18" charset="0"/>
          </a:endParaRPr>
        </a:p>
      </dgm:t>
    </dgm:pt>
    <dgm:pt modelId="{3106262D-96BE-4C7E-84D8-F8E6F80E73E7}" type="parTrans" cxnId="{344DCE67-61E5-4D85-BB0F-28A49B9FBAB9}">
      <dgm:prSet/>
      <dgm:spPr/>
      <dgm:t>
        <a:bodyPr/>
        <a:lstStyle/>
        <a:p>
          <a:endParaRPr lang="ru-RU"/>
        </a:p>
      </dgm:t>
    </dgm:pt>
    <dgm:pt modelId="{61E92BAA-A58D-47BA-894B-67559886614D}" type="sibTrans" cxnId="{344DCE67-61E5-4D85-BB0F-28A49B9FBAB9}">
      <dgm:prSet/>
      <dgm:spPr/>
      <dgm:t>
        <a:bodyPr/>
        <a:lstStyle/>
        <a:p>
          <a:endParaRPr lang="ru-RU"/>
        </a:p>
      </dgm:t>
    </dgm:pt>
    <dgm:pt modelId="{C0BA91AE-4B2F-460B-B07D-0C330EC48971}" type="pres">
      <dgm:prSet presAssocID="{CCE27B0A-C4CF-4E0D-A498-AD8E7C924C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E2ACB-0C85-4E9B-8731-262E5F3253F5}" type="pres">
      <dgm:prSet presAssocID="{37EE3D2F-5594-4593-A027-5FFE625DDF66}" presName="linNode" presStyleCnt="0"/>
      <dgm:spPr/>
    </dgm:pt>
    <dgm:pt modelId="{0653118E-D659-463B-A256-F09C5C7BB5A7}" type="pres">
      <dgm:prSet presAssocID="{37EE3D2F-5594-4593-A027-5FFE625DDF66}" presName="parentText" presStyleLbl="node1" presStyleIdx="0" presStyleCnt="2" custScaleX="100772" custLinFactNeighborX="948" custLinFactNeighborY="-29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00F83-18E9-4DB1-BFFA-D3A9EF47C838}" type="pres">
      <dgm:prSet presAssocID="{37EE3D2F-5594-4593-A027-5FFE625DDF66}" presName="descendantText" presStyleLbl="alignAccFollowNode1" presStyleIdx="0" presStyleCnt="2" custScaleX="146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0F3CB-C830-4E39-BE00-53C6F0842496}" type="pres">
      <dgm:prSet presAssocID="{BDB3544A-0FB9-44E6-A0C9-2D28568C0D7F}" presName="sp" presStyleCnt="0"/>
      <dgm:spPr/>
    </dgm:pt>
    <dgm:pt modelId="{2F5E25B1-536E-48F2-A017-CD02C33DC391}" type="pres">
      <dgm:prSet presAssocID="{1514B5BB-4C6B-42EB-A71F-D414BE076ABE}" presName="linNode" presStyleCnt="0"/>
      <dgm:spPr/>
    </dgm:pt>
    <dgm:pt modelId="{D6471A5A-A589-4B71-AA7C-8B44C2885B99}" type="pres">
      <dgm:prSet presAssocID="{1514B5BB-4C6B-42EB-A71F-D414BE076ABE}" presName="parentText" presStyleLbl="node1" presStyleIdx="1" presStyleCnt="2" custScaleX="1151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19C31-AB3F-48F5-AF6F-59CA4509F80C}" type="pres">
      <dgm:prSet presAssocID="{1514B5BB-4C6B-42EB-A71F-D414BE076ABE}" presName="descendantText" presStyleLbl="alignAccFollowNode1" presStyleIdx="1" presStyleCnt="2" custScaleX="166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75F70F-7C0D-484E-87E5-D2010C2FBB06}" type="presOf" srcId="{37EE3D2F-5594-4593-A027-5FFE625DDF66}" destId="{0653118E-D659-463B-A256-F09C5C7BB5A7}" srcOrd="0" destOrd="0" presId="urn:microsoft.com/office/officeart/2005/8/layout/vList5"/>
    <dgm:cxn modelId="{87A6C5FC-4664-4716-9975-561FB6ED303C}" type="presOf" srcId="{CCE27B0A-C4CF-4E0D-A498-AD8E7C924C40}" destId="{C0BA91AE-4B2F-460B-B07D-0C330EC48971}" srcOrd="0" destOrd="0" presId="urn:microsoft.com/office/officeart/2005/8/layout/vList5"/>
    <dgm:cxn modelId="{A730AA49-0E2D-4CA5-BC0C-594AA1E61B5E}" srcId="{CCE27B0A-C4CF-4E0D-A498-AD8E7C924C40}" destId="{1514B5BB-4C6B-42EB-A71F-D414BE076ABE}" srcOrd="1" destOrd="0" parTransId="{DCFDB0D8-D5AF-4CC5-A46B-5EE81BE9A3A4}" sibTransId="{C38792A6-3B3A-4175-9EE0-42531D03A3C1}"/>
    <dgm:cxn modelId="{17562BA1-BA85-49AB-86DE-9A83AA3C4FBE}" type="presOf" srcId="{1514B5BB-4C6B-42EB-A71F-D414BE076ABE}" destId="{D6471A5A-A589-4B71-AA7C-8B44C2885B99}" srcOrd="0" destOrd="0" presId="urn:microsoft.com/office/officeart/2005/8/layout/vList5"/>
    <dgm:cxn modelId="{2A2E89A5-FBA2-4D0A-BBBF-EAEE37979EFB}" type="presOf" srcId="{635F6BE4-B668-4B83-A96A-B8382EB08BD6}" destId="{8A519C31-AB3F-48F5-AF6F-59CA4509F80C}" srcOrd="0" destOrd="0" presId="urn:microsoft.com/office/officeart/2005/8/layout/vList5"/>
    <dgm:cxn modelId="{51754805-476B-4989-8A5B-2F936EF7F83F}" type="presOf" srcId="{AF25F06D-DCBC-4E68-A772-C8AD29807B08}" destId="{B6B00F83-18E9-4DB1-BFFA-D3A9EF47C838}" srcOrd="0" destOrd="0" presId="urn:microsoft.com/office/officeart/2005/8/layout/vList5"/>
    <dgm:cxn modelId="{344DCE67-61E5-4D85-BB0F-28A49B9FBAB9}" srcId="{1514B5BB-4C6B-42EB-A71F-D414BE076ABE}" destId="{635F6BE4-B668-4B83-A96A-B8382EB08BD6}" srcOrd="0" destOrd="0" parTransId="{3106262D-96BE-4C7E-84D8-F8E6F80E73E7}" sibTransId="{61E92BAA-A58D-47BA-894B-67559886614D}"/>
    <dgm:cxn modelId="{BC94F405-C2B4-4728-90A7-7D1C4BD29F98}" srcId="{CCE27B0A-C4CF-4E0D-A498-AD8E7C924C40}" destId="{37EE3D2F-5594-4593-A027-5FFE625DDF66}" srcOrd="0" destOrd="0" parTransId="{F0B5AB67-06A3-4486-A20C-5FE3D8B740A2}" sibTransId="{BDB3544A-0FB9-44E6-A0C9-2D28568C0D7F}"/>
    <dgm:cxn modelId="{1A72B09C-E233-4A84-862B-5C008643C73B}" srcId="{37EE3D2F-5594-4593-A027-5FFE625DDF66}" destId="{AF25F06D-DCBC-4E68-A772-C8AD29807B08}" srcOrd="0" destOrd="0" parTransId="{F6429EB5-34A9-4556-918B-090A6D6C5F6C}" sibTransId="{1D71BBF6-4EF8-448F-AE3B-27F58629419A}"/>
    <dgm:cxn modelId="{17DBDC48-5FA4-45FD-AE74-89B8A4CB20A3}" type="presParOf" srcId="{C0BA91AE-4B2F-460B-B07D-0C330EC48971}" destId="{FDEE2ACB-0C85-4E9B-8731-262E5F3253F5}" srcOrd="0" destOrd="0" presId="urn:microsoft.com/office/officeart/2005/8/layout/vList5"/>
    <dgm:cxn modelId="{9FB308B7-394E-4314-9DB7-1189A192E4EF}" type="presParOf" srcId="{FDEE2ACB-0C85-4E9B-8731-262E5F3253F5}" destId="{0653118E-D659-463B-A256-F09C5C7BB5A7}" srcOrd="0" destOrd="0" presId="urn:microsoft.com/office/officeart/2005/8/layout/vList5"/>
    <dgm:cxn modelId="{257A700F-434A-46F0-B44F-4D33ADA96477}" type="presParOf" srcId="{FDEE2ACB-0C85-4E9B-8731-262E5F3253F5}" destId="{B6B00F83-18E9-4DB1-BFFA-D3A9EF47C838}" srcOrd="1" destOrd="0" presId="urn:microsoft.com/office/officeart/2005/8/layout/vList5"/>
    <dgm:cxn modelId="{9E59BAB4-A217-41E5-814C-DFB025D63E78}" type="presParOf" srcId="{C0BA91AE-4B2F-460B-B07D-0C330EC48971}" destId="{1540F3CB-C830-4E39-BE00-53C6F0842496}" srcOrd="1" destOrd="0" presId="urn:microsoft.com/office/officeart/2005/8/layout/vList5"/>
    <dgm:cxn modelId="{08CCF06F-DE40-4E27-81C3-6AEB334C53F1}" type="presParOf" srcId="{C0BA91AE-4B2F-460B-B07D-0C330EC48971}" destId="{2F5E25B1-536E-48F2-A017-CD02C33DC391}" srcOrd="2" destOrd="0" presId="urn:microsoft.com/office/officeart/2005/8/layout/vList5"/>
    <dgm:cxn modelId="{26D50069-C251-42F7-8677-1BDC7C5B4F76}" type="presParOf" srcId="{2F5E25B1-536E-48F2-A017-CD02C33DC391}" destId="{D6471A5A-A589-4B71-AA7C-8B44C2885B99}" srcOrd="0" destOrd="0" presId="urn:microsoft.com/office/officeart/2005/8/layout/vList5"/>
    <dgm:cxn modelId="{C44B9EA5-2652-4B12-BFFA-DDFB571DA88F}" type="presParOf" srcId="{2F5E25B1-536E-48F2-A017-CD02C33DC391}" destId="{8A519C31-AB3F-48F5-AF6F-59CA4509F8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B00F83-18E9-4DB1-BFFA-D3A9EF47C838}">
      <dsp:nvSpPr>
        <dsp:cNvPr id="0" name=""/>
        <dsp:cNvSpPr/>
      </dsp:nvSpPr>
      <dsp:spPr>
        <a:xfrm rot="5400000">
          <a:off x="2959833" y="-1221252"/>
          <a:ext cx="1293316" cy="40640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Высокий уровень заработной платы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959833" y="-1221252"/>
        <a:ext cx="1293316" cy="4064049"/>
      </dsp:txXfrm>
    </dsp:sp>
    <dsp:sp modelId="{0653118E-D659-463B-A256-F09C5C7BB5A7}">
      <dsp:nvSpPr>
        <dsp:cNvPr id="0" name=""/>
        <dsp:cNvSpPr/>
      </dsp:nvSpPr>
      <dsp:spPr>
        <a:xfrm>
          <a:off x="6" y="12698"/>
          <a:ext cx="1574183" cy="1616645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rgbClr val="C00000"/>
              </a:solidFill>
              <a:latin typeface="Georgia" pitchFamily="18" charset="0"/>
            </a:rPr>
            <a:t>90 %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6" y="12698"/>
        <a:ext cx="1574183" cy="1616645"/>
      </dsp:txXfrm>
    </dsp:sp>
    <dsp:sp modelId="{8A519C31-AB3F-48F5-AF6F-59CA4509F80C}">
      <dsp:nvSpPr>
        <dsp:cNvPr id="0" name=""/>
        <dsp:cNvSpPr/>
      </dsp:nvSpPr>
      <dsp:spPr>
        <a:xfrm rot="5400000">
          <a:off x="2962193" y="479696"/>
          <a:ext cx="1293316" cy="40571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smtClean="0">
              <a:solidFill>
                <a:srgbClr val="002060"/>
              </a:solidFill>
              <a:latin typeface="Georgia" pitchFamily="18" charset="0"/>
            </a:rPr>
            <a:t>Самореализация / наличие перспектив личного роста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962193" y="479696"/>
        <a:ext cx="1293316" cy="4057107"/>
      </dsp:txXfrm>
    </dsp:sp>
    <dsp:sp modelId="{D6471A5A-A589-4B71-AA7C-8B44C2885B99}">
      <dsp:nvSpPr>
        <dsp:cNvPr id="0" name=""/>
        <dsp:cNvSpPr/>
      </dsp:nvSpPr>
      <dsp:spPr>
        <a:xfrm>
          <a:off x="0" y="1725324"/>
          <a:ext cx="1580014" cy="1616645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rgbClr val="C00000"/>
              </a:solidFill>
              <a:latin typeface="Georgia" pitchFamily="18" charset="0"/>
            </a:rPr>
            <a:t>67,5 %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0" y="1725324"/>
        <a:ext cx="1580014" cy="1616645"/>
      </dsp:txXfrm>
    </dsp:sp>
    <dsp:sp modelId="{2C423BAC-8772-4F4E-8F3E-15528B8577B5}">
      <dsp:nvSpPr>
        <dsp:cNvPr id="0" name=""/>
        <dsp:cNvSpPr/>
      </dsp:nvSpPr>
      <dsp:spPr>
        <a:xfrm rot="5400000">
          <a:off x="2955559" y="2169882"/>
          <a:ext cx="1293316" cy="40716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smtClean="0">
              <a:solidFill>
                <a:srgbClr val="002060"/>
              </a:solidFill>
              <a:latin typeface="Georgia" pitchFamily="18" charset="0"/>
            </a:rPr>
            <a:t>Достойный социальный пакет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955559" y="2169882"/>
        <a:ext cx="1293316" cy="4071691"/>
      </dsp:txXfrm>
    </dsp:sp>
    <dsp:sp modelId="{F5D3DD56-2820-431B-BFDB-33EC9D2A07D9}">
      <dsp:nvSpPr>
        <dsp:cNvPr id="0" name=""/>
        <dsp:cNvSpPr/>
      </dsp:nvSpPr>
      <dsp:spPr>
        <a:xfrm>
          <a:off x="283" y="3397405"/>
          <a:ext cx="1566088" cy="1616645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rgbClr val="C00000"/>
              </a:solidFill>
              <a:latin typeface="Georgia" pitchFamily="18" charset="0"/>
            </a:rPr>
            <a:t>51 %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283" y="3397405"/>
        <a:ext cx="1566088" cy="161664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B3D9DF-81B5-4416-A245-D9EC968A2004}">
      <dsp:nvSpPr>
        <dsp:cNvPr id="0" name=""/>
        <dsp:cNvSpPr/>
      </dsp:nvSpPr>
      <dsp:spPr>
        <a:xfrm rot="5400000">
          <a:off x="3285832" y="-1597960"/>
          <a:ext cx="1267122" cy="47846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Благоприятная атмосфера в коллективе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3285832" y="-1597960"/>
        <a:ext cx="1267122" cy="4784624"/>
      </dsp:txXfrm>
    </dsp:sp>
    <dsp:sp modelId="{3ECAB522-23B9-4F3D-8A83-43BEE768D168}">
      <dsp:nvSpPr>
        <dsp:cNvPr id="0" name=""/>
        <dsp:cNvSpPr/>
      </dsp:nvSpPr>
      <dsp:spPr>
        <a:xfrm>
          <a:off x="35054" y="16607"/>
          <a:ext cx="1526886" cy="1583903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46 %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35054" y="16607"/>
        <a:ext cx="1526886" cy="1583903"/>
      </dsp:txXfrm>
    </dsp:sp>
    <dsp:sp modelId="{4EAD321D-A6D5-4C4D-9C25-F1A43D3E965E}">
      <dsp:nvSpPr>
        <dsp:cNvPr id="0" name=""/>
        <dsp:cNvSpPr/>
      </dsp:nvSpPr>
      <dsp:spPr>
        <a:xfrm rot="5400000">
          <a:off x="3298727" y="78430"/>
          <a:ext cx="1267122" cy="47580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Удобное расположение офиса (недалеко от дома</a:t>
          </a: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)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3298727" y="78430"/>
        <a:ext cx="1267122" cy="4758038"/>
      </dsp:txXfrm>
    </dsp:sp>
    <dsp:sp modelId="{4223C338-8BAF-4C73-9FA2-1A4708E9D98E}">
      <dsp:nvSpPr>
        <dsp:cNvPr id="0" name=""/>
        <dsp:cNvSpPr/>
      </dsp:nvSpPr>
      <dsp:spPr>
        <a:xfrm>
          <a:off x="194" y="1665498"/>
          <a:ext cx="1553075" cy="1583903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37,5 %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194" y="1665498"/>
        <a:ext cx="1553075" cy="1583903"/>
      </dsp:txXfrm>
    </dsp:sp>
    <dsp:sp modelId="{722A429B-B81E-4302-BBFB-742B8B95EBE4}">
      <dsp:nvSpPr>
        <dsp:cNvPr id="0" name=""/>
        <dsp:cNvSpPr/>
      </dsp:nvSpPr>
      <dsp:spPr>
        <a:xfrm rot="5400000">
          <a:off x="3217860" y="1754334"/>
          <a:ext cx="1452553" cy="47324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стабильное положение компании на рынке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3217860" y="1754334"/>
        <a:ext cx="1452553" cy="4732428"/>
      </dsp:txXfrm>
    </dsp:sp>
    <dsp:sp modelId="{D8B597A7-0E4F-43B2-A69A-E1429F31BB36}">
      <dsp:nvSpPr>
        <dsp:cNvPr id="0" name=""/>
        <dsp:cNvSpPr/>
      </dsp:nvSpPr>
      <dsp:spPr>
        <a:xfrm>
          <a:off x="194" y="3328596"/>
          <a:ext cx="1577728" cy="1583903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23 %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194" y="3328596"/>
        <a:ext cx="1577728" cy="158390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B00F83-18E9-4DB1-BFFA-D3A9EF47C838}">
      <dsp:nvSpPr>
        <dsp:cNvPr id="0" name=""/>
        <dsp:cNvSpPr/>
      </dsp:nvSpPr>
      <dsp:spPr>
        <a:xfrm rot="5400000">
          <a:off x="2892063" y="-1139471"/>
          <a:ext cx="1427321" cy="4063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Репутация компании в качестве работодателя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892063" y="-1139471"/>
        <a:ext cx="1427321" cy="4063184"/>
      </dsp:txXfrm>
    </dsp:sp>
    <dsp:sp modelId="{0653118E-D659-463B-A256-F09C5C7BB5A7}">
      <dsp:nvSpPr>
        <dsp:cNvPr id="0" name=""/>
        <dsp:cNvSpPr/>
      </dsp:nvSpPr>
      <dsp:spPr>
        <a:xfrm>
          <a:off x="26605" y="0"/>
          <a:ext cx="1573848" cy="1784151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15 %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26605" y="0"/>
        <a:ext cx="1573848" cy="1784151"/>
      </dsp:txXfrm>
    </dsp:sp>
    <dsp:sp modelId="{8A519C31-AB3F-48F5-AF6F-59CA4509F80C}">
      <dsp:nvSpPr>
        <dsp:cNvPr id="0" name=""/>
        <dsp:cNvSpPr/>
      </dsp:nvSpPr>
      <dsp:spPr>
        <a:xfrm rot="5400000">
          <a:off x="2894423" y="737357"/>
          <a:ext cx="1427321" cy="40562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Эффективность систем управления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894423" y="737357"/>
        <a:ext cx="1427321" cy="4056243"/>
      </dsp:txXfrm>
    </dsp:sp>
    <dsp:sp modelId="{D6471A5A-A589-4B71-AA7C-8B44C2885B99}">
      <dsp:nvSpPr>
        <dsp:cNvPr id="0" name=""/>
        <dsp:cNvSpPr/>
      </dsp:nvSpPr>
      <dsp:spPr>
        <a:xfrm>
          <a:off x="283" y="1873403"/>
          <a:ext cx="1579678" cy="1784151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11 %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283" y="1873403"/>
        <a:ext cx="1579678" cy="178415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B00F83-18E9-4DB1-BFFA-D3A9EF47C838}">
      <dsp:nvSpPr>
        <dsp:cNvPr id="0" name=""/>
        <dsp:cNvSpPr/>
      </dsp:nvSpPr>
      <dsp:spPr>
        <a:xfrm rot="5400000">
          <a:off x="2892063" y="-1139471"/>
          <a:ext cx="1427321" cy="4063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Гибкий график работы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892063" y="-1139471"/>
        <a:ext cx="1427321" cy="4063184"/>
      </dsp:txXfrm>
    </dsp:sp>
    <dsp:sp modelId="{0653118E-D659-463B-A256-F09C5C7BB5A7}">
      <dsp:nvSpPr>
        <dsp:cNvPr id="0" name=""/>
        <dsp:cNvSpPr/>
      </dsp:nvSpPr>
      <dsp:spPr>
        <a:xfrm>
          <a:off x="26605" y="0"/>
          <a:ext cx="1573848" cy="1784151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8,5 %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26605" y="0"/>
        <a:ext cx="1573848" cy="1784151"/>
      </dsp:txXfrm>
    </dsp:sp>
    <dsp:sp modelId="{8A519C31-AB3F-48F5-AF6F-59CA4509F80C}">
      <dsp:nvSpPr>
        <dsp:cNvPr id="0" name=""/>
        <dsp:cNvSpPr/>
      </dsp:nvSpPr>
      <dsp:spPr>
        <a:xfrm rot="5400000">
          <a:off x="2894423" y="737357"/>
          <a:ext cx="1427321" cy="40562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latin typeface="Georgia" pitchFamily="18" charset="0"/>
            </a:rPr>
            <a:t>Известность бренда</a:t>
          </a:r>
          <a:endParaRPr lang="ru-RU" sz="24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2894423" y="737357"/>
        <a:ext cx="1427321" cy="4056243"/>
      </dsp:txXfrm>
    </dsp:sp>
    <dsp:sp modelId="{D6471A5A-A589-4B71-AA7C-8B44C2885B99}">
      <dsp:nvSpPr>
        <dsp:cNvPr id="0" name=""/>
        <dsp:cNvSpPr/>
      </dsp:nvSpPr>
      <dsp:spPr>
        <a:xfrm>
          <a:off x="283" y="1873403"/>
          <a:ext cx="1579678" cy="1784151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Georgia" pitchFamily="18" charset="0"/>
            </a:rPr>
            <a:t>7,5 %</a:t>
          </a:r>
          <a:endParaRPr lang="ru-RU" sz="2800" b="1" kern="1200" dirty="0">
            <a:solidFill>
              <a:srgbClr val="C00000"/>
            </a:solidFill>
            <a:latin typeface="Georgia" pitchFamily="18" charset="0"/>
          </a:endParaRPr>
        </a:p>
      </dsp:txBody>
      <dsp:txXfrm>
        <a:off x="283" y="1873403"/>
        <a:ext cx="1579678" cy="1784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992CE4-B3A7-4B7A-B079-F61F90CDF334}" type="datetimeFigureOut">
              <a:rPr lang="ru-RU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C9C122-98F4-4144-A523-218E35CD5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0385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F2B8954-00B2-4F93-8258-2565C3D68B96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6631EE-6DC6-4672-A4C5-C774164AC4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9F73059-B8E5-48C6-9461-14D2219E01C7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B2CAA2-E392-49AE-80A8-4FA2E2FC94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76EE43-D6F1-4109-9B1D-32C6992A2108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950E80-841F-4EAD-B288-E9FDB8DEDC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12201525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4763" y="4953000"/>
            <a:ext cx="12196763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6959" y="4832896"/>
              <a:ext cx="7457041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527" y="5135025"/>
              <a:ext cx="9108473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B104ADA-3C57-4489-939D-D802038B9FEE}" type="datetimeFigureOut">
              <a:rPr lang="ru-RU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E97C148-B3FB-4B42-8A81-E6C7D19DC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1110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0D02-5B15-4EEC-A3EE-06B56E1CB68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D6FEB-5BB1-47AA-9F05-5465855F4D9E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962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4848225" y="3005138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7"/>
          <p:cNvSpPr/>
          <p:nvPr/>
        </p:nvSpPr>
        <p:spPr>
          <a:xfrm>
            <a:off x="4600575" y="3005138"/>
            <a:ext cx="242888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D87666-40F0-4A3B-B124-544D5D7140C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F92F3E-4783-4FB8-8DC4-243C4275A10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832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10A66-41CD-4449-8430-4F9F806BF56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C9B0-CDE7-4E32-A972-CC0CBA704B5A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961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213AB3-CB8C-4992-B31A-2585A503B9C7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6AC248-D3FF-4123-B305-C456B0FACF0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726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EF81F-BB46-4C19-BA50-9BE5B486BF83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FDCB2-C1FB-45A7-8D43-2955A55E2D1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9273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D9EF8-EB7D-4FD6-88A2-32278C9BD4C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4A93-6A37-4A21-86E8-C5535D047581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1992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34E351-BADB-4C25-AF71-08498871D281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0A24F0-09E8-4EF3-A165-E8FD991B30EC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385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C569A8-1726-47A4-B20B-AEBC757B45BD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212B0D-87BF-4B67-AC71-86C2BECC59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665163" y="5945188"/>
            <a:ext cx="6588125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11552238" y="4987925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12"/>
          <p:cNvSpPr/>
          <p:nvPr/>
        </p:nvSpPr>
        <p:spPr>
          <a:xfrm>
            <a:off x="11303000" y="4987925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08AEE71-7F1E-4053-90AA-7881FF87229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7463B15-3045-4A05-BA40-04BF81319E6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765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D557-9181-4775-B1B1-1D92F9B5CAA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AFA7-8F98-4C78-87CB-32B48EDE54E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4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A80C-0E0D-4050-BA56-04E3F890BB9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90C6-924D-4CFE-8B71-F91C7282C4CC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8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09600" y="1481138"/>
            <a:ext cx="5410200" cy="452596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1481138"/>
            <a:ext cx="5410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5" y="6408738"/>
            <a:ext cx="2560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871E-DE7F-48C0-A904-37363356D21F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413" y="6408738"/>
            <a:ext cx="31337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30013" y="6408738"/>
            <a:ext cx="487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38346-93C2-40A1-9253-31557414061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475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12201525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4763" y="4953000"/>
            <a:ext cx="12196763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6959" y="4832896"/>
              <a:ext cx="7457041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527" y="5135025"/>
              <a:ext cx="9108473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B104ADA-3C57-4489-939D-D802038B9FEE}" type="datetimeFigureOut">
              <a:rPr lang="ru-RU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E97C148-B3FB-4B42-8A81-E6C7D19DC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3541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0D02-5B15-4EEC-A3EE-06B56E1CB680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D6FEB-5BB1-47AA-9F05-5465855F4D9E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607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4848225" y="3005138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7"/>
          <p:cNvSpPr/>
          <p:nvPr/>
        </p:nvSpPr>
        <p:spPr>
          <a:xfrm>
            <a:off x="4600575" y="3005138"/>
            <a:ext cx="242888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D87666-40F0-4A3B-B124-544D5D7140C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F92F3E-4783-4FB8-8DC4-243C4275A10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114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10A66-41CD-4449-8430-4F9F806BF56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C9B0-CDE7-4E32-A972-CC0CBA704B5A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184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213AB3-CB8C-4992-B31A-2585A503B9C7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6AC248-D3FF-4123-B305-C456B0FACF0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800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EF81F-BB46-4C19-BA50-9BE5B486BF83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FDCB2-C1FB-45A7-8D43-2955A55E2D1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53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9F50F57-049A-4101-8C0D-0096BB77058E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76F7054-BCAB-432D-962D-04C32EB134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D9EF8-EB7D-4FD6-88A2-32278C9BD4C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4A93-6A37-4A21-86E8-C5535D047581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682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34E351-BADB-4C25-AF71-08498871D281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0A24F0-09E8-4EF3-A165-E8FD991B30EC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221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665163" y="5945188"/>
            <a:ext cx="6588125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11552238" y="4987925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12"/>
          <p:cNvSpPr/>
          <p:nvPr/>
        </p:nvSpPr>
        <p:spPr>
          <a:xfrm>
            <a:off x="11303000" y="4987925"/>
            <a:ext cx="244475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08AEE71-7F1E-4053-90AA-7881FF87229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7463B15-3045-4A05-BA40-04BF81319E6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5691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D557-9181-4775-B1B1-1D92F9B5CAA9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AFA7-8F98-4C78-87CB-32B48EDE54E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558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A80C-0E0D-4050-BA56-04E3F890BB9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90C6-924D-4CFE-8B71-F91C7282C4CC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903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09600" y="1481138"/>
            <a:ext cx="5410200" cy="452596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1481138"/>
            <a:ext cx="5410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5" y="6408738"/>
            <a:ext cx="2560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871E-DE7F-48C0-A904-37363356D21F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413" y="6408738"/>
            <a:ext cx="31337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30013" y="6408738"/>
            <a:ext cx="487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38346-93C2-40A1-9253-31557414061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07F8A9-BAED-4A22-942A-B41502E9D9FC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1E5B2C3-08BF-40C7-B7D1-2F70F6314F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3CBCF86-087B-40FB-B32B-0238EDA79C71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4E9DB7-06EC-4A8F-AB0C-B81C0BC3B5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59C4A0C-033E-4F66-A97B-57654A71ECA8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0693CD3-2D8C-4C3E-96A3-5FDFF33422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B4E8982-53B0-498D-910F-C59D9A2A6098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110B31-8638-4202-B77C-125A339C2F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pPr>
              <a:defRPr/>
            </a:pPr>
            <a:fld id="{47B13EB1-1865-4CDF-AACF-03CE75B5CA98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F81A5F7-0BD9-4ED8-8350-B87B0E25C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6532A02-9ACC-4DB3-9793-EDB13E42FE83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73E5CB4-5093-4EA3-A69E-AB202F48C5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3CE9C43-6D0B-4B7D-B5C6-62819D742DEA}" type="datetimeFigureOut">
              <a:rPr lang="ru-RU" smtClean="0"/>
              <a:pPr>
                <a:defRPr/>
              </a:pPr>
              <a:t>14.04.2015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ADF93DA-7B7C-4C5B-A4AF-E9C6264EAD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163" y="5945188"/>
            <a:ext cx="6588125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5" y="6408738"/>
            <a:ext cx="256063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7314BBB-D89A-4972-AC5A-DDD3A039D346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413" y="6408738"/>
            <a:ext cx="313372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30013" y="6408738"/>
            <a:ext cx="48736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D5297AD-30F3-4251-A60C-5822FA6A617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215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163" y="5945188"/>
            <a:ext cx="6588125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700" y="5938838"/>
            <a:ext cx="4921250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5" y="6408738"/>
            <a:ext cx="256063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7314BBB-D89A-4972-AC5A-DDD3A039D346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14.04.2015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413" y="6408738"/>
            <a:ext cx="313372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30013" y="6408738"/>
            <a:ext cx="48736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D5297AD-30F3-4251-A60C-5822FA6A617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2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9402" y="1308100"/>
            <a:ext cx="9279707" cy="35306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Региональная ярмарка вакансий -2015</a:t>
            </a:r>
            <a:endParaRPr kumimoji="0" lang="ru-R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Рисунок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100" y="1231900"/>
            <a:ext cx="9156700" cy="500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3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1651000" y="236538"/>
            <a:ext cx="9334500" cy="6397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ИНСТИТУТ  ИСТОРИИ И КУЛЬТУРЫ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174811" y="301083"/>
            <a:ext cx="7927790" cy="549086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История (64 чел.)</a:t>
            </a:r>
          </a:p>
          <a:p>
            <a:pPr>
              <a:buFont typeface="Wingdings" pitchFamily="2" charset="2"/>
              <a:buNone/>
            </a:pP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общеобразовательные учреждения (учитель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истории);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сфера культуры;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СМИ;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специалисты по связям с общественностью;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консультанты общественных и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государственных организаций.</a:t>
            </a:r>
          </a:p>
          <a:p>
            <a:pPr>
              <a:buFont typeface="Wingdings" pitchFamily="2" charset="2"/>
              <a:buNone/>
            </a:pPr>
            <a:endParaRPr lang="ru-RU" sz="2400" dirty="0" smtClean="0">
              <a:solidFill>
                <a:srgbClr val="2891AA"/>
              </a:solidFill>
              <a:latin typeface="Georgia" pitchFamily="18" charset="0"/>
            </a:endParaRPr>
          </a:p>
        </p:txBody>
      </p:sp>
      <p:pic>
        <p:nvPicPr>
          <p:cNvPr id="7" name="Picture 6" descr="DSCF205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8102601" y="78838"/>
            <a:ext cx="4162571" cy="31215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3556" name="Объект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950" y="3402013"/>
            <a:ext cx="4498975" cy="345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233081" y="245328"/>
            <a:ext cx="11549615" cy="5250976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Религиоведение (14 чел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.)</a:t>
            </a:r>
          </a:p>
          <a:p>
            <a:pPr>
              <a:buFont typeface="Wingdings 3" pitchFamily="18" charset="2"/>
              <a:buNone/>
            </a:pP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общеобразовательные учреждения (учитель основ религиозной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культуры и светской этики);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сфера культуры;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консультанты общественных и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государственных организаций;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епархия. </a:t>
            </a:r>
            <a:endParaRPr lang="ru-RU" sz="2400" dirty="0" smtClean="0">
              <a:latin typeface="Georgia" pitchFamily="18" charset="0"/>
            </a:endParaRPr>
          </a:p>
        </p:txBody>
      </p:sp>
      <p:pic>
        <p:nvPicPr>
          <p:cNvPr id="24579" name="Объект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546" y="2826812"/>
            <a:ext cx="4861647" cy="383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215899" y="758283"/>
            <a:ext cx="8366398" cy="591145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ru-RU" sz="1800" dirty="0" smtClean="0">
              <a:latin typeface="Georgia" pitchFamily="18" charset="0"/>
            </a:endParaRP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дизайнер женской и мужской одежды, верхней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одежды из меха и кожи, принтов, обуви;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конструктор на швейных фабриках и в ателье;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технолог швейных производств;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менеджер рекламной компании;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дизайнер-верстальщик, графический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дизайнер, веб-дизайнер, фотодизайнер;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продавец-консультант элитной одежды, тканей;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декоратор интерьеров;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преподаватель в домах творчества;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учитель ИЗО и технологии.</a:t>
            </a:r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8131481" y="884543"/>
            <a:ext cx="4060519" cy="292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Объект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7188" y="3122024"/>
            <a:ext cx="3464812" cy="415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227049" y="-100360"/>
            <a:ext cx="8995009" cy="13492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80000"/>
              </a:lnSpc>
              <a:buFont typeface="Wingdings 3" pitchFamily="18" charset="2"/>
              <a:buNone/>
            </a:pPr>
            <a:endParaRPr lang="ru-RU" sz="1800" dirty="0" smtClean="0">
              <a:latin typeface="Georgia" pitchFamily="18" charset="0"/>
            </a:endParaRPr>
          </a:p>
          <a:p>
            <a:pPr fontAlgn="auto">
              <a:lnSpc>
                <a:spcPct val="80000"/>
              </a:lnSpc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</a:p>
          <a:p>
            <a:pPr fontAlgn="auto">
              <a:lnSpc>
                <a:spcPct val="80000"/>
              </a:lnSpc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Дизайн по профилю «Дизайн костюма» (28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200211" y="1437766"/>
            <a:ext cx="11328400" cy="4957762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руководитель студии декоративно-прикладного творчества;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мастер декоративно-прикладного творчества;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художник-оформитель, художник-иллюстратор;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художник по компьютерной графике;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дизайнер интерьера;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реставратор, декоратор;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ф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отохудожник;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учитель ИЗО  и технологии в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общеобразовательных школах.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ru-RU" sz="1800" dirty="0" smtClean="0"/>
          </a:p>
        </p:txBody>
      </p:sp>
      <p:pic>
        <p:nvPicPr>
          <p:cNvPr id="76803" name="Picture 3" descr="T:\Некрасова Е.В\Фото 555\DSC_7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9234" y="2123098"/>
            <a:ext cx="3622766" cy="24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4" name="Picture 4" descr="T:\Некрасова Е.В\Фото 555\DSC_2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5270" y="4424084"/>
            <a:ext cx="3787587" cy="243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211362" y="268084"/>
            <a:ext cx="11328400" cy="969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  <a:endParaRPr lang="ru-RU" sz="2400" dirty="0" smtClean="0">
              <a:solidFill>
                <a:schemeClr val="accent2"/>
              </a:solidFill>
              <a:latin typeface="Georgia" pitchFamily="18" charset="0"/>
            </a:endParaRPr>
          </a:p>
          <a:p>
            <a:pPr fontAlgn="auto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Народная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художественная  культура (25 чел.)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256262" y="1408484"/>
            <a:ext cx="7230036" cy="4889500"/>
          </a:xfrm>
        </p:spPr>
        <p:txBody>
          <a:bodyPr>
            <a:normAutofit lnSpcReduction="10000"/>
          </a:bodyPr>
          <a:lstStyle/>
          <a:p>
            <a:pPr>
              <a:buFont typeface="Wingdings 3" pitchFamily="18" charset="2"/>
              <a:buNone/>
            </a:pPr>
            <a:r>
              <a:rPr lang="ru-RU" sz="26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система общего образования (учитель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музыки);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система дополнительного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образования (музыкальные школы,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школы искусств, Дома культуры, Дома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творчества);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система дошкольного образования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(музыкальные руководители);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регенты в храмах, концертмейстеры в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хореографических коллективах.</a:t>
            </a:r>
          </a:p>
          <a:p>
            <a:pPr>
              <a:buFont typeface="Symbol" pitchFamily="18" charset="2"/>
              <a:buChar char="-"/>
            </a:pPr>
            <a:endParaRPr lang="ru-RU" sz="2000" dirty="0" smtClean="0">
              <a:latin typeface="Georgia" pitchFamily="18" charset="0"/>
            </a:endParaRPr>
          </a:p>
        </p:txBody>
      </p:sp>
      <p:pic>
        <p:nvPicPr>
          <p:cNvPr id="29699" name="Объект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983" y="666537"/>
            <a:ext cx="3706906" cy="295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282388" y="206286"/>
            <a:ext cx="11328400" cy="11653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  <a:endParaRPr lang="ru-RU" sz="2600" b="1" dirty="0">
              <a:solidFill>
                <a:srgbClr val="002060"/>
              </a:solidFill>
              <a:latin typeface="Georgia" pitchFamily="18" charset="0"/>
            </a:endParaRPr>
          </a:p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Музыкальное образование (41 чел.)</a:t>
            </a:r>
            <a:endParaRPr lang="ru-RU" sz="2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Picture 2" descr="DSC_29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2671" y="3683726"/>
            <a:ext cx="4280215" cy="284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125413" y="1382825"/>
            <a:ext cx="7920318" cy="47545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руководитель гостиничного предприятия,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службы приема и размещения, службы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бронирования;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менеджер службы приема и размещения,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службы бронирования;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супервайзер;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администратор  отеля;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портье.</a:t>
            </a:r>
          </a:p>
        </p:txBody>
      </p:sp>
      <p:pic>
        <p:nvPicPr>
          <p:cNvPr id="31747" name="Объект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731" y="348503"/>
            <a:ext cx="4146269" cy="297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T:\Некрасова Е.В\Туризм\Тур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784" y="3644537"/>
            <a:ext cx="3931920" cy="301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125413" y="252594"/>
            <a:ext cx="11328400" cy="969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</a:p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Гостиничное дело (10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188259" y="835871"/>
            <a:ext cx="10972800" cy="4525963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endParaRPr lang="ru-RU" sz="1800" dirty="0" smtClean="0">
              <a:latin typeface="Georgia" pitchFamily="18" charset="0"/>
            </a:endParaRP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руководитель туристского предприятия;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менеджер по бронированию и продажам,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 визовому обеспечению, по турпродуктам,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 рекламе и связям с  общественностью,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анимационных проектов;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экскурсовод.</a:t>
            </a:r>
          </a:p>
          <a:p>
            <a:pPr>
              <a:buFont typeface="Wingdings 3" pitchFamily="18" charset="2"/>
              <a:buNone/>
            </a:pPr>
            <a:endParaRPr lang="ru-RU" sz="1800" dirty="0" smtClean="0">
              <a:latin typeface="Georgia" pitchFamily="18" charset="0"/>
            </a:endParaRPr>
          </a:p>
        </p:txBody>
      </p:sp>
      <p:pic>
        <p:nvPicPr>
          <p:cNvPr id="77826" name="Picture 2" descr="T:\Некрасова Е.В\Туризм\Тур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8054" y="455760"/>
            <a:ext cx="4193946" cy="288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7" name="Picture 3" descr="T:\Некрасова Е.В\Туризм\DSC_4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8578" y="3447858"/>
            <a:ext cx="4827494" cy="324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188259" y="434100"/>
            <a:ext cx="11328400" cy="969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Туризм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(36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364" y="1091733"/>
            <a:ext cx="9197789" cy="517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4529" y="193396"/>
            <a:ext cx="10198100" cy="895816"/>
          </a:xfrm>
          <a:ln w="6350" cap="rnd"/>
        </p:spPr>
        <p:txBody>
          <a:bodyPr rtlCol="0" anchor="b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ИНСТИТУТ ФИЛОЛОГИИ</a:t>
            </a:r>
            <a:endParaRPr lang="ru-RU" sz="4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0" y="1568352"/>
            <a:ext cx="7393195" cy="5067580"/>
          </a:xfrm>
        </p:spPr>
        <p:txBody>
          <a:bodyPr>
            <a:normAutofit/>
          </a:bodyPr>
          <a:lstStyle/>
          <a:p>
            <a:pPr marL="623888" indent="-514350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 marL="623888" indent="-51435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научные и научно-педагогические</a:t>
            </a:r>
          </a:p>
          <a:p>
            <a:pPr marL="10953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учреждения и  организации;</a:t>
            </a:r>
          </a:p>
          <a:p>
            <a:pPr marL="10953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учреждения образования, культуры;</a:t>
            </a:r>
          </a:p>
          <a:p>
            <a:pPr marL="10953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СМИ; </a:t>
            </a:r>
          </a:p>
          <a:p>
            <a:pPr marL="623888" indent="-51435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музеи; </a:t>
            </a:r>
          </a:p>
          <a:p>
            <a:pPr marL="623888" indent="-51435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социально- педагогическая, гуманитарно-</a:t>
            </a:r>
          </a:p>
          <a:p>
            <a:pPr marL="623888" indent="-51435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организационная, книгоиздательская, </a:t>
            </a:r>
          </a:p>
          <a:p>
            <a:pPr marL="623888" indent="-51435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массмедийная и коммуникативная сферы.</a:t>
            </a:r>
          </a:p>
          <a:p>
            <a:pPr marL="623888" indent="-514350">
              <a:lnSpc>
                <a:spcPct val="80000"/>
              </a:lnSpc>
              <a:buFont typeface="Wingdings" pitchFamily="2" charset="2"/>
              <a:buChar char="Ø"/>
            </a:pPr>
            <a:endParaRPr lang="ru-RU" sz="18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6867" name="Рисунок 5" descr="lX_wUbtQ1s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9074" y="228601"/>
            <a:ext cx="4902926" cy="337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7927" y="3788228"/>
            <a:ext cx="4904073" cy="30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0" y="0"/>
            <a:ext cx="7393195" cy="14492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23888" lvl="0" indent="-51435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Направление подготовки: </a:t>
            </a:r>
          </a:p>
          <a:p>
            <a:pPr marL="623888" lvl="0" indent="-51435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Филология (23 чел.)</a:t>
            </a:r>
          </a:p>
          <a:p>
            <a:pPr marL="623888" lvl="0" indent="-514350" fontAlgn="auto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Русский язык и литература (44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95911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В 2015 году в ЕГУ им.И.А. Бунина выпускается 1209  чел.,</a:t>
            </a:r>
            <a:endParaRPr lang="ru-RU" sz="4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94505" y="2839386"/>
            <a:ext cx="3899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068004" y="2220052"/>
            <a:ext cx="6479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Из них  бакалавров – 584 чел.,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     магистров – 105 чел.,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     специалистов – 520 чел.</a:t>
            </a:r>
          </a:p>
        </p:txBody>
      </p:sp>
      <p:pic>
        <p:nvPicPr>
          <p:cNvPr id="6" name="Picture 4" descr="DSC_0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540935"/>
            <a:ext cx="4984375" cy="331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SNV800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42" y="2245659"/>
            <a:ext cx="4607859" cy="345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301898" y="1761455"/>
            <a:ext cx="7112000" cy="4525963"/>
          </a:xfrm>
        </p:spPr>
        <p:txBody>
          <a:bodyPr>
            <a:norm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межкультурная коммуникация;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ереводчики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8915" name="Содержимое 3" descr="UnyjxrMdRb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249680"/>
            <a:ext cx="45720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UnyjxrMdRb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263" y="3097563"/>
            <a:ext cx="4801505" cy="347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275772" y="222067"/>
            <a:ext cx="11328400" cy="14107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110000"/>
              </a:lnSpc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</a:p>
          <a:p>
            <a:pPr fontAlgn="auto">
              <a:lnSpc>
                <a:spcPct val="110000"/>
              </a:lnSpc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Лингвистика по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профилю «Перевод и переводоведение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(8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чел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.)</a:t>
            </a:r>
          </a:p>
          <a:p>
            <a:pPr fontAlgn="auto">
              <a:lnSpc>
                <a:spcPct val="110000"/>
              </a:lnSpc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Иностранный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язык (44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/>
          </p:cNvSpPr>
          <p:nvPr>
            <p:ph type="subTitle" idx="4294967295"/>
          </p:nvPr>
        </p:nvSpPr>
        <p:spPr>
          <a:xfrm>
            <a:off x="0" y="1919421"/>
            <a:ext cx="7383780" cy="3575685"/>
          </a:xfrm>
        </p:spPr>
        <p:txBody>
          <a:bodyPr>
            <a:noAutofit/>
          </a:bodyPr>
          <a:lstStyle/>
          <a:p>
            <a:pPr marL="109538" indent="0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 применения компетенций:</a:t>
            </a:r>
          </a:p>
          <a:p>
            <a:pPr marL="10953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служба делопроизводства;</a:t>
            </a:r>
          </a:p>
          <a:p>
            <a:pPr marL="10953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офис-менеджер; </a:t>
            </a:r>
          </a:p>
          <a:p>
            <a:pPr marL="10953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секретарь-референт руководителя организации, фирмы, учреждения.</a:t>
            </a:r>
          </a:p>
        </p:txBody>
      </p:sp>
      <p:pic>
        <p:nvPicPr>
          <p:cNvPr id="40963" name="Содержимое 3" descr="UnyjxrMdRbo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99680" y="4046164"/>
            <a:ext cx="4401820" cy="281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Рисунок 4" descr="l-x7che1ZT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4550" y="1056640"/>
            <a:ext cx="4567450" cy="294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0" y="244009"/>
            <a:ext cx="11328400" cy="969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</a:p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Документоведение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 архивоведение (7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/>
          </p:cNvSpPr>
          <p:nvPr>
            <p:ph type="subTitle" idx="4294967295"/>
          </p:nvPr>
        </p:nvSpPr>
        <p:spPr>
          <a:xfrm>
            <a:off x="0" y="1368425"/>
            <a:ext cx="7469746" cy="3886200"/>
          </a:xfrm>
        </p:spPr>
        <p:txBody>
          <a:bodyPr>
            <a:normAutofit/>
          </a:bodyPr>
          <a:lstStyle/>
          <a:p>
            <a:pPr marL="109538" indent="0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 marL="452438" indent="-34290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СМИ(печатные издания, телевидение,</a:t>
            </a:r>
          </a:p>
          <a:p>
            <a:pPr marL="452438" indent="-34290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радиовещание, интернет-издания);</a:t>
            </a:r>
          </a:p>
          <a:p>
            <a:pPr marL="452438" indent="-34290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информационные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рекламные</a:t>
            </a:r>
          </a:p>
          <a:p>
            <a:pPr marL="452438" indent="-342900"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гентства;</a:t>
            </a:r>
          </a:p>
          <a:p>
            <a:pPr marL="452438" indent="-34290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издательства.</a:t>
            </a:r>
            <a:endParaRPr lang="ru-RU" sz="2400" dirty="0" smtClean="0"/>
          </a:p>
        </p:txBody>
      </p:sp>
      <p:pic>
        <p:nvPicPr>
          <p:cNvPr id="41987" name="Содержимое 5" descr="Xf6q5YbFHO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86940" y="3389993"/>
            <a:ext cx="5116512" cy="320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Рисунок 6" descr="fest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0525" y="879475"/>
            <a:ext cx="3917950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0" y="388767"/>
            <a:ext cx="11328400" cy="969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Журналистика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(18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024" y="525917"/>
            <a:ext cx="11328400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ИНСТИТУТ МАТЕМАТИКИ, </a:t>
            </a:r>
            <a:endParaRPr lang="ru-RU" sz="3200" b="1" dirty="0" smtClean="0"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ЕСТЕСТВОЗНАНИЯ </a:t>
            </a:r>
            <a:r>
              <a:rPr lang="ru-RU" sz="3200" b="1" dirty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 ТЕХНИКИ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252408">
            <a:off x="342317" y="2124499"/>
            <a:ext cx="5518431" cy="39033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07675">
            <a:off x="5830735" y="2258217"/>
            <a:ext cx="5710436" cy="39235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xfrm>
            <a:off x="182882" y="1859960"/>
            <a:ext cx="7942216" cy="4525962"/>
          </a:xfrm>
        </p:spPr>
        <p:txBody>
          <a:bodyPr>
            <a:norm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 marL="10972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государственные организации, банки, коммерческие организации, IT-компании (системные  аналитики–постановщики задач, системные  администраторы  по различным направлениям и т.п.);</a:t>
            </a:r>
          </a:p>
          <a:p>
            <a:pPr marL="109728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учреждения систем высшего и среднего профессионального образования. </a:t>
            </a:r>
          </a:p>
          <a:p>
            <a:pPr marL="109728" indent="0">
              <a:buNone/>
            </a:pP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109728" indent="0">
              <a:buNone/>
            </a:pP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Wingdings 3" pitchFamily="18" charset="2"/>
              <a:buNone/>
            </a:pPr>
            <a:endParaRPr lang="ru-RU" sz="1800" dirty="0" smtClean="0">
              <a:latin typeface="Georgia" pitchFamily="18" charset="0"/>
            </a:endParaRPr>
          </a:p>
          <a:p>
            <a:pPr>
              <a:buFont typeface="Wingdings 3" pitchFamily="18" charset="2"/>
              <a:buNone/>
            </a:pPr>
            <a:endParaRPr lang="ru-RU" dirty="0" smtClean="0"/>
          </a:p>
        </p:txBody>
      </p:sp>
      <p:pic>
        <p:nvPicPr>
          <p:cNvPr id="45059" name="Picture 12" descr="P10266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0" y="1495240"/>
            <a:ext cx="3873500" cy="271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1090 -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8640" y="4212622"/>
            <a:ext cx="4023360" cy="264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156754" y="251218"/>
            <a:ext cx="11833498" cy="14600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Автоматизированные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системы</a:t>
            </a:r>
          </a:p>
          <a:p>
            <a:pPr fontAlgn="auto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обработки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информации и управления (15 чел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.)</a:t>
            </a:r>
          </a:p>
          <a:p>
            <a:pPr fontAlgn="auto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Прикладная математика и информатика (43 чел.)</a:t>
            </a:r>
          </a:p>
          <a:p>
            <a:pPr fontAlgn="auto">
              <a:buFont typeface="Wingdings 3" pitchFamily="18" charset="2"/>
              <a:buNone/>
            </a:pP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fontAlgn="auto">
              <a:buFont typeface="Wingdings 3" pitchFamily="18" charset="2"/>
              <a:buNone/>
            </a:pP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fontAlgn="auto">
              <a:buFont typeface="Wingdings 3" pitchFamily="18" charset="2"/>
              <a:buNone/>
            </a:pP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365759" y="2009458"/>
            <a:ext cx="7419703" cy="4525962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система общего образования (учитель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математики, физики);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система дополнительного образования.</a:t>
            </a:r>
          </a:p>
          <a:p>
            <a:pPr>
              <a:buFont typeface="Wingdings 3" pitchFamily="18" charset="2"/>
              <a:buNone/>
            </a:pPr>
            <a:endParaRPr lang="ru-RU" sz="1800" dirty="0" smtClean="0">
              <a:solidFill>
                <a:srgbClr val="2891AA"/>
              </a:solidFill>
              <a:latin typeface="Georgia" pitchFamily="18" charset="0"/>
            </a:endParaRPr>
          </a:p>
          <a:p>
            <a:pPr>
              <a:buFont typeface="Wingdings 3" pitchFamily="18" charset="2"/>
              <a:buNone/>
            </a:pPr>
            <a:endParaRPr lang="ru-RU" dirty="0" smtClean="0"/>
          </a:p>
        </p:txBody>
      </p:sp>
      <p:pic>
        <p:nvPicPr>
          <p:cNvPr id="4" name="Picture 2" descr="I:\Документы\Всё, что мне надо\Презентации\Для дня открытых дверей\IMAG0319.jpg"/>
          <p:cNvPicPr>
            <a:picLocks noChangeAspect="1" noChangeArrowheads="1"/>
          </p:cNvPicPr>
          <p:nvPr/>
        </p:nvPicPr>
        <p:blipFill>
          <a:blip r:embed="rId2" cstate="print"/>
          <a:srcRect l="8768" t="23360" r="16702" b="8366"/>
          <a:stretch>
            <a:fillRect/>
          </a:stretch>
        </p:blipFill>
        <p:spPr bwMode="auto">
          <a:xfrm>
            <a:off x="7238432" y="3578839"/>
            <a:ext cx="4953568" cy="3279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326571" y="311160"/>
            <a:ext cx="11328400" cy="10760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</a:p>
          <a:p>
            <a:pPr fontAlgn="auto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Математика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(8 чел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.); Физика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(4 чел.)</a:t>
            </a:r>
          </a:p>
        </p:txBody>
      </p:sp>
      <p:pic>
        <p:nvPicPr>
          <p:cNvPr id="7" name="Picture 9" descr="P10302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6641" y="444552"/>
            <a:ext cx="4424658" cy="287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/>
          </p:cNvSpPr>
          <p:nvPr>
            <p:ph type="body" idx="1"/>
          </p:nvPr>
        </p:nvSpPr>
        <p:spPr>
          <a:xfrm>
            <a:off x="219165" y="1501458"/>
            <a:ext cx="7112001" cy="4525962"/>
          </a:xfrm>
        </p:spPr>
        <p:txBody>
          <a:bodyPr>
            <a:norm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применения компетенций:</a:t>
            </a:r>
          </a:p>
          <a:p>
            <a:pPr marL="109728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ромышленные предприятия, выпускающие инновационную продукцию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8131" name="Picture 9" descr="P10302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6160" y="657360"/>
            <a:ext cx="48158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10" descr="P10302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5146" y="3203212"/>
            <a:ext cx="5107940" cy="338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/>
          </p:cNvSpPr>
          <p:nvPr/>
        </p:nvSpPr>
        <p:spPr>
          <a:xfrm>
            <a:off x="179976" y="464594"/>
            <a:ext cx="11328400" cy="10760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</a:p>
          <a:p>
            <a:pPr fontAlgn="auto"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Электроника и наноэлектроника (8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749" y="1236951"/>
            <a:ext cx="7863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применения компетенций:</a:t>
            </a:r>
          </a:p>
          <a:p>
            <a:pPr marL="285750" lvl="0" indent="-285750"/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редприятия по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производству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сопровождению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современных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технологий,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устройств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систем, цифровых,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компьютерных и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микропроцессорных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систем,</a:t>
            </a:r>
          </a:p>
          <a:p>
            <a:pPr marL="285750" lvl="0" indent="-285750"/>
            <a:r>
              <a:rPr lang="en-US" sz="2400" b="1" dirty="0" smtClean="0">
                <a:solidFill>
                  <a:srgbClr val="002060"/>
                </a:solidFill>
                <a:latin typeface="Georgia" pitchFamily="18" charset="0"/>
              </a:rPr>
              <a:t>IT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-техники и аппаратуры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для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инфокоммуникационных сетей;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радио-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телевещательные компании; 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торгово-сервисные сети аудивизуальной и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компьютерной техники;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 marL="285750" lvl="0" indent="-285750"/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э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лектронная коммерция.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10" descr="DSC02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4468" y="1145511"/>
            <a:ext cx="4197531" cy="262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4" descr="DSC02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6400" y="4260850"/>
            <a:ext cx="4165600" cy="234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0" y="0"/>
            <a:ext cx="11328400" cy="125403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120000"/>
              </a:lnSpc>
              <a:buFont typeface="Wingdings 3" pitchFamily="18" charset="2"/>
              <a:buNone/>
            </a:pPr>
            <a:r>
              <a:rPr lang="ru-RU" sz="26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6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Сервис </a:t>
            </a:r>
            <a:r>
              <a:rPr lang="ru-RU" sz="2600" b="1" dirty="0">
                <a:solidFill>
                  <a:srgbClr val="002060"/>
                </a:solidFill>
                <a:latin typeface="Georgia" pitchFamily="18" charset="0"/>
              </a:rPr>
              <a:t>электронной </a:t>
            </a: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</a:rPr>
              <a:t>техники </a:t>
            </a:r>
            <a:r>
              <a:rPr lang="ru-RU" sz="2600" b="1" dirty="0">
                <a:solidFill>
                  <a:srgbClr val="002060"/>
                </a:solidFill>
                <a:latin typeface="Georgia" pitchFamily="18" charset="0"/>
              </a:rPr>
              <a:t>(30 чел.)</a:t>
            </a:r>
            <a:br>
              <a:rPr lang="ru-RU" sz="2600" b="1" dirty="0">
                <a:solidFill>
                  <a:srgbClr val="002060"/>
                </a:solidFill>
                <a:latin typeface="Georgia" pitchFamily="18" charset="0"/>
              </a:rPr>
            </a:br>
            <a:endParaRPr lang="ru-RU" sz="26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9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12" descr="DSC02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597" y="3669354"/>
            <a:ext cx="4608203" cy="318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525" y="1836412"/>
            <a:ext cx="74893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применения компетенций: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инженеры–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радиоэлектронщики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инженеры связи;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специалисты  по телекоммуникациям;</a:t>
            </a:r>
          </a:p>
          <a:p>
            <a:pPr marL="285750" lvl="0" indent="-285750"/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адиомеханики и  радиотехники;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специалисты по обслуживанию 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телефонных сетей в  различных</a:t>
            </a:r>
          </a:p>
          <a:p>
            <a:pPr marL="285750" lvl="0" indent="-28575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организациях.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T:\Некрасова Е.В\Новая папка\1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1100" y="740229"/>
            <a:ext cx="4504157" cy="297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0" y="326517"/>
            <a:ext cx="11328400" cy="10760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buNone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подготовки: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Радиотехника (11 чел.)</a:t>
            </a:r>
          </a:p>
          <a:p>
            <a:pPr fontAlgn="auto">
              <a:lnSpc>
                <a:spcPct val="90000"/>
              </a:lnSpc>
              <a:buFont typeface="Wingdings 3" pitchFamily="18" charset="2"/>
              <a:buNone/>
            </a:pP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543288" y="300446"/>
            <a:ext cx="11356975" cy="1331259"/>
          </a:xfrm>
        </p:spPr>
        <p:txBody>
          <a:bodyPr>
            <a:normAutofit/>
          </a:bodyPr>
          <a:lstStyle/>
          <a:p>
            <a:pPr marL="228600" indent="-182563" defTabSz="914400"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sz="1600" b="1" i="1" dirty="0" smtClean="0">
                <a:solidFill>
                  <a:srgbClr val="23735D"/>
                </a:solidFill>
                <a:latin typeface="Bookman Old Style" pitchFamily="18" charset="0"/>
              </a:rPr>
              <a:t>           </a:t>
            </a:r>
          </a:p>
          <a:p>
            <a:pPr marL="228600" indent="-182563" algn="ctr" defTabSz="914400"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ИНСТИТУТ ПСИХОЛОГИИ И ПЕДАГОГИКИ         </a:t>
            </a:r>
          </a:p>
          <a:p>
            <a:pPr marL="228600" indent="-182563" defTabSz="914400"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sz="1300" b="1" dirty="0" smtClean="0">
                <a:solidFill>
                  <a:srgbClr val="0D79CA"/>
                </a:solidFill>
                <a:latin typeface="Cambria" pitchFamily="18" charset="0"/>
              </a:rPr>
              <a:t>                                                            </a:t>
            </a:r>
          </a:p>
        </p:txBody>
      </p:sp>
      <p:pic>
        <p:nvPicPr>
          <p:cNvPr id="4" name="Picture 4" descr="пережат"/>
          <p:cNvPicPr>
            <a:picLocks noChangeAspect="1" noChangeArrowheads="1"/>
          </p:cNvPicPr>
          <p:nvPr/>
        </p:nvPicPr>
        <p:blipFill>
          <a:blip r:embed="rId2" cstate="print">
            <a:lum bright="-18000" contrast="-30000"/>
          </a:blip>
          <a:srcRect/>
          <a:stretch>
            <a:fillRect/>
          </a:stretch>
        </p:blipFill>
        <p:spPr bwMode="auto">
          <a:xfrm>
            <a:off x="6496938" y="1541418"/>
            <a:ext cx="5403325" cy="4277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1050737"/>
          <p:cNvPicPr>
            <a:picLocks noChangeAspect="1" noChangeArrowheads="1"/>
          </p:cNvPicPr>
          <p:nvPr/>
        </p:nvPicPr>
        <p:blipFill>
          <a:blip r:embed="rId3" cstate="print">
            <a:lum bright="-24000" contrast="12000"/>
          </a:blip>
          <a:srcRect/>
          <a:stretch>
            <a:fillRect/>
          </a:stretch>
        </p:blipFill>
        <p:spPr bwMode="auto">
          <a:xfrm>
            <a:off x="955274" y="1517249"/>
            <a:ext cx="5536966" cy="429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Какие они - выпускники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2015 года?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817" y="115005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анкетировании  приняло участие 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80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выпускников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4" descr="DSC_07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417" y="1931917"/>
            <a:ext cx="3960474" cy="263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Фотографии\Фото для записи на диск 2013год\Антоновский яблоки 2013г\DSC_6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509" y="2729755"/>
            <a:ext cx="4078857" cy="271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priem-nev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7736" y="3783853"/>
            <a:ext cx="3821112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526" y="182331"/>
            <a:ext cx="11427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Направление подготовки: 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Начальное образование  (60 чел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525" y="1312297"/>
            <a:ext cx="79498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применения компетенций: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образовательные учреждения (учитель начальной школы);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социальная сфера (работа  с временным  детским коллективом в загородных и школьных лагерях);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сфера культуры (кружководы, тьюторы, организаторы досуговой деятельности и др.).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5" descr="F:\ПРОФОРИЕНТАЦИЯ  ИПиП\Бонус\КРЦ Клен Фестиваль организаторов летнего отдыха-2014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2966" y="4153988"/>
            <a:ext cx="4341349" cy="270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_2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3212" y="1024268"/>
            <a:ext cx="4161900" cy="302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T:\Некрасова Е.В\Новая папка\DSC_7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4377" y="4209078"/>
            <a:ext cx="4754881" cy="264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770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061" y="169816"/>
            <a:ext cx="11925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подготовки:  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ошкольная педагогика и психология (92 чел.)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061" y="1220859"/>
            <a:ext cx="91053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применения компетенций: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система дошкольного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endParaRPr lang="ru-RU" sz="2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дополнительного образования; 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педагоги-гувернёры.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T:\Некрасова Е.В\Новая папка\IMGP1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1223" y="222069"/>
            <a:ext cx="4040777" cy="303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T:\Некрасова Е.В\Новая папка\zaniat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4984" y="3304904"/>
            <a:ext cx="4316753" cy="323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ПРОФОРИЕНТАЦИЯ  ИПиП\СТУДЕНТЫ В СТУДИИ ПОДГОТОВИ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105" y="3252651"/>
            <a:ext cx="4841089" cy="293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57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279" y="653125"/>
            <a:ext cx="8195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Направление подготовки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: 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Психология (19 чел.)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279" y="1422985"/>
            <a:ext cx="68687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применения компетенций: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образование, здравоохранение,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культура и спорт,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обороноспособность страны,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юриспруденция и управление,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социальная помощь населению; 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общественные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хозяйственные</a:t>
            </a:r>
          </a:p>
          <a:p>
            <a:pPr marL="285750" indent="-285750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организации.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T:\Некрасова Е.В\Новая папка\P101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520" y="0"/>
            <a:ext cx="3352480" cy="446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T:\Некрасова Е.В\Новая папка\PB02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5119" y="4125685"/>
            <a:ext cx="3643086" cy="27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528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1" y="209006"/>
            <a:ext cx="11390810" cy="147610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Georgia" pitchFamily="18" charset="0"/>
              </a:rPr>
              <a:t>ИНСТИТУТ ФИЗИЧЕСКОЙ КУЛЬТУРЫ, СПОРТА И БЕЗОПАСНОСТИ ЖИЗНЕДЕЯТЕЛЬНОСТИ</a:t>
            </a:r>
            <a:endParaRPr lang="ru-RU" sz="36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" name="Picture 3" descr="DSC_02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35" y="1581794"/>
            <a:ext cx="6184669" cy="433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T:\Некрасова Е.В\фото спорт\Таравков Е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8851" y="1883426"/>
            <a:ext cx="5453149" cy="399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176253"/>
            <a:ext cx="10972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</a:t>
            </a:r>
          </a:p>
          <a:p>
            <a:pPr lvl="0" algn="just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Безопасность жизнедеятельности (13 чел.)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Физическая культура (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51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чел.)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2007202"/>
            <a:ext cx="1090204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учреждения образования;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учреждения физической культуры и спорта;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спортивные школы и секции.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" name="Picture 4" descr="DSC_01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3618" y="3555274"/>
            <a:ext cx="4832439" cy="309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T:\Некрасова Е.В\фото спорт\DSC_6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8916" y="3840478"/>
            <a:ext cx="4213405" cy="2638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DSC_3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0794" y="404948"/>
            <a:ext cx="4011206" cy="263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DSC016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9977" y="1084712"/>
            <a:ext cx="9822427" cy="507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0218" y="274321"/>
            <a:ext cx="10091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АГРОПРОМЫШЛЕННЫЙ ИНСТИТУТ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232756" y="364296"/>
            <a:ext cx="10896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подготовки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Агрономия (46 чел.)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32756" y="1354156"/>
            <a:ext cx="110725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агрономы;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специалисты в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Россельхозцентре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  станции защиты растений,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 таможенных службах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научных учреждениях,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ГСИ.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5" descr="IMG_0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8727" y="1103725"/>
            <a:ext cx="5403273" cy="317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Изображение 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784" y="3754981"/>
            <a:ext cx="4940300" cy="289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365760" y="345785"/>
            <a:ext cx="11826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Агроинженерия (15 чел.)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509" y="1517668"/>
            <a:ext cx="9077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инженеры-механики  на с/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х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предприятиях;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начальники цехов на производственных предприятиях;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инженеры по технике безопасности и охране труда.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Picture 6" descr="PA120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538" y="0"/>
            <a:ext cx="4584462" cy="286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IMG_16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7040" y="3866606"/>
            <a:ext cx="4973899" cy="263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IMG_15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00" y="3579222"/>
            <a:ext cx="5207000" cy="301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 noChangeArrowheads="1"/>
          </p:cNvSpPr>
          <p:nvPr/>
        </p:nvSpPr>
        <p:spPr bwMode="auto">
          <a:xfrm>
            <a:off x="165068" y="524960"/>
            <a:ext cx="11338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подготовки: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ехнология машиностроения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42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чел.)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006" y="2064206"/>
            <a:ext cx="87893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менеджер производства на крупных и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малых предприятиях;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специалисты  конструкторских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бюро и научно-исследовательских институтов и др.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Picture 4" descr="P516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0124" y="353886"/>
            <a:ext cx="4621876" cy="284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P516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8144" y="4189615"/>
            <a:ext cx="4544291" cy="266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T:\БОГАТИКОВА\Новая папка\Презентация\IMG_7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432766" y="3946109"/>
            <a:ext cx="4759234" cy="274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655" y="417454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 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Технология производства и переработки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сельскохозяйственной продукции (15 чел.) 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461" y="1934134"/>
            <a:ext cx="8030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перерабатывающие предприятия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организации по контролю качества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продуктов питания;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научные учреждения.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3" descr="G:\Рабочие фотки\2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9724" y="415636"/>
            <a:ext cx="3507971" cy="36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G:\С РАБОЧЕГО СТОЛА\Новая папка\IMG_1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0464" y="4239492"/>
            <a:ext cx="4106753" cy="250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Рабочие фотки\2\iRLcLQsd5S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479" y="3993776"/>
            <a:ext cx="4655127" cy="258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4949" y="177800"/>
            <a:ext cx="11787051" cy="1397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Вопрос 1. Планируете ли Вы работать по профилю полученного образования ?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flipH="1">
            <a:off x="4216403" y="2667000"/>
            <a:ext cx="2628900" cy="19177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«НЕТ»</a:t>
            </a:r>
          </a:p>
          <a:p>
            <a:pPr algn="ctr">
              <a:defRPr/>
            </a:pP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20%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188200" y="4305300"/>
            <a:ext cx="4305300" cy="18415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«НЕ ОПРЕДЕЛИЛИСЬ»</a:t>
            </a: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1 %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74700" y="1663700"/>
            <a:ext cx="2565400" cy="19050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«ДА»</a:t>
            </a:r>
          </a:p>
          <a:p>
            <a:pPr algn="ctr">
              <a:defRPr/>
            </a:pP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76%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26" y="213005"/>
            <a:ext cx="11532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Техносферная безопасность по профилю «Защита в чрезвычайных ситуациях» (33 чел.)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36" y="1878507"/>
            <a:ext cx="873944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промышленные предприятия и организации;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Федеральная служба по экологическому, технологическому и атомному надзору;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Государственная инспекция труда;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Министерство РФ по делам гражданской обороны, чрезвычайным ситуациям и ликвидации последствий стихийных бедствий.</a:t>
            </a:r>
          </a:p>
          <a:p>
            <a:pPr lvl="0"/>
            <a:endParaRPr lang="ru-RU" dirty="0" smtClean="0">
              <a:solidFill>
                <a:srgbClr val="00206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51554" name="Picture 2" descr="T:\Некрасова Е.В\фото спорт\DSC02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2114" y="2114699"/>
            <a:ext cx="3439886" cy="474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/>
          </p:cNvSpPr>
          <p:nvPr>
            <p:ph type="title" idx="4294967295"/>
          </p:nvPr>
        </p:nvSpPr>
        <p:spPr>
          <a:xfrm>
            <a:off x="1213658" y="0"/>
            <a:ext cx="8596313" cy="10556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002060"/>
                </a:solidFill>
                <a:latin typeface="Georgia" pitchFamily="18" charset="0"/>
              </a:rPr>
              <a:t>Институт права и экономики</a:t>
            </a:r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2166850" y="1039091"/>
            <a:ext cx="9770226" cy="518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 noChangeArrowheads="1"/>
          </p:cNvSpPr>
          <p:nvPr/>
        </p:nvSpPr>
        <p:spPr bwMode="auto">
          <a:xfrm>
            <a:off x="315884" y="170807"/>
            <a:ext cx="11876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Юриспруденция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профилям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Уголовное право» (20 чел.);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«Гражданское право» (20 чел.)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884" y="1611846"/>
            <a:ext cx="77751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правоохранительные органы (суд, прокуратура, следственный комитет);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нотариат;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юридические консультации;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налоговая инспекция;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сфера  государственной и муниципальной службы.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Picture 5" descr="F:\1. ИНСТИТУТ\ФОТОГРАФИИ\Бесплатная консультация для населения 26.09.2014\IMG_20140926_101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394" y="4153989"/>
            <a:ext cx="4628606" cy="258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F:\1. ИНСТИТУТ\ФОТОГРАФИИ\IMG_20150320_102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4211" y="718457"/>
            <a:ext cx="4477789" cy="295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256" y="37495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Экономика (27 чел.)</a:t>
            </a:r>
          </a:p>
          <a:p>
            <a:pPr lvl="0" algn="just"/>
            <a:endParaRPr lang="ru-RU" sz="2400" b="1" dirty="0" smtClean="0">
              <a:solidFill>
                <a:srgbClr val="00206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algn="just"/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318" y="1088491"/>
            <a:ext cx="752579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экономические, финансовые, маркетинговые, производственно-экономические и аналитические службы;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финансовые, кредитные и страховые учреждения;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органы государственной и муниципальной власти;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академические и ведомственные научно-исследовательские  организации;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образовательные учреждения.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Picture 5" descr="DSC_0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578" y="4089862"/>
            <a:ext cx="4760422" cy="276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:\Некрасова Е.В\Фото 555\DSC_0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2626" y="174812"/>
            <a:ext cx="2813538" cy="410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183" y="355148"/>
            <a:ext cx="11044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 </a:t>
            </a: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Государственное и муниципальное управление (8 чел.)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720" y="1419429"/>
            <a:ext cx="88795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государственная гражданская служба Российской    Федерации по обеспечению исполнения полномочий федеральных государственных органов, государственных органов субъектов РФ;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государственные и муниципальные организации и учреждения;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научно-исследовательские и образовательные организации в сфере государственного и муниципального управления;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политические партии, общественно-политические и некоммерческие организации.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7" descr="и 389 (после сжатия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8869" y="3331030"/>
            <a:ext cx="3283131" cy="233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009" y="260518"/>
            <a:ext cx="11819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Направление подготовки: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Менеджмент по профилю  «Производственный менеджмент» (8 чел.)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758" y="1603285"/>
            <a:ext cx="112051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Сфера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применения компетенции: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исполнители или руководители в различных службах аппарата управления;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предприниматели;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управленческие службы корпоративных структур.</a:t>
            </a:r>
          </a:p>
          <a:p>
            <a:pPr lvl="0"/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003 пере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113" y="1580606"/>
            <a:ext cx="7011490" cy="458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13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5762" y="1410789"/>
            <a:ext cx="4026238" cy="526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49086" y="448883"/>
            <a:ext cx="10162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Ими гордится университет!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AutoShape 5" descr="OQ8lcdMrH30"/>
          <p:cNvSpPr>
            <a:spLocks noChangeAspect="1" noChangeArrowheads="1"/>
          </p:cNvSpPr>
          <p:nvPr/>
        </p:nvSpPr>
        <p:spPr bwMode="auto">
          <a:xfrm>
            <a:off x="204788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98311" name="AutoShape 7" descr="OQ8lcdMrH30"/>
          <p:cNvSpPr>
            <a:spLocks noChangeAspect="1" noChangeArrowheads="1"/>
          </p:cNvSpPr>
          <p:nvPr/>
        </p:nvSpPr>
        <p:spPr bwMode="auto">
          <a:xfrm>
            <a:off x="204788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 sz="3200">
              <a:solidFill>
                <a:prstClr val="black"/>
              </a:solidFill>
            </a:endParaRPr>
          </a:p>
        </p:txBody>
      </p:sp>
      <p:sp>
        <p:nvSpPr>
          <p:cNvPr id="98313" name="AutoShape 9" descr="OQ8lcdMrH30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 sz="3200">
              <a:solidFill>
                <a:prstClr val="black"/>
              </a:solidFill>
            </a:endParaRPr>
          </a:p>
        </p:txBody>
      </p:sp>
      <p:pic>
        <p:nvPicPr>
          <p:cNvPr id="98314" name="Picture 10" descr="трошк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11" y="472757"/>
            <a:ext cx="3161264" cy="4154902"/>
          </a:xfrm>
          <a:prstGeom prst="rect">
            <a:avLst/>
          </a:prstGeom>
          <a:noFill/>
        </p:spPr>
      </p:pic>
      <p:pic>
        <p:nvPicPr>
          <p:cNvPr id="8" name="Picture 2" descr="http://dkn.mos.ru/images/exact_185x224_Quality99_%D0%93%D0%BE%D0%BB%D0%BE%D1%81%D0%BD%D0%BE%D0%B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22171" y="3141018"/>
            <a:ext cx="3069829" cy="3716982"/>
          </a:xfr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1755534" y="4642993"/>
            <a:ext cx="73383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ГОЛОСНОЙ ОЛЕГ АЛЕКСАНДРОВИЧ – заместитель </a:t>
            </a:r>
            <a:r>
              <a:rPr lang="ru-RU" altLang="ru-RU" sz="2400" b="1" dirty="0">
                <a:solidFill>
                  <a:srgbClr val="002060"/>
                </a:solidFill>
                <a:latin typeface="Georgia" pitchFamily="18" charset="0"/>
              </a:rPr>
              <a:t>начальника управления Департамента по культурному наследию города 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Москвы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9549" y="980548"/>
            <a:ext cx="73383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БЕККЕР (ТРОШКОВА) ТАТЬЯНА –  заместитель начальника отдела </a:t>
            </a:r>
            <a:br>
              <a:rPr lang="ru-RU" sz="24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Липецкого Управления Федеральной антимонопольной службы РФ (ФАС РФ)</a:t>
            </a:r>
          </a:p>
        </p:txBody>
      </p:sp>
    </p:spTree>
    <p:extLst>
      <p:ext uri="{BB962C8B-B14F-4D97-AF65-F5344CB8AC3E}">
        <p14:creationId xmlns="" xmlns:p14="http://schemas.microsoft.com/office/powerpoint/2010/main" val="42911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8" name="Rectangle 6"/>
          <p:cNvSpPr>
            <a:spLocks noGrp="1"/>
          </p:cNvSpPr>
          <p:nvPr>
            <p:ph type="body" sz="half" idx="2"/>
          </p:nvPr>
        </p:nvSpPr>
        <p:spPr>
          <a:xfrm>
            <a:off x="3409122" y="348075"/>
            <a:ext cx="7086600" cy="2832446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ЛОСЕВА НАТАЛЬЯ ЕВГЕНЬЕВНА -  </a:t>
            </a:r>
            <a:endParaRPr lang="ru-RU" altLang="ru-RU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заместитель генерального директора по</a:t>
            </a:r>
          </a:p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юридическим вопросам ОАО «Институт</a:t>
            </a:r>
          </a:p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Теплоэлектропроект» г. Москва,</a:t>
            </a:r>
          </a:p>
          <a:p>
            <a:pPr>
              <a:buFont typeface="Wingdings 3" pitchFamily="18" charset="2"/>
              <a:buNone/>
            </a:pPr>
            <a:endParaRPr lang="ru-RU" sz="2400" dirty="0" smtClean="0">
              <a:latin typeface="Georgia" pitchFamily="18" charset="0"/>
            </a:endParaRPr>
          </a:p>
        </p:txBody>
      </p:sp>
      <p:pic>
        <p:nvPicPr>
          <p:cNvPr id="125959" name="Picture 4" descr="C:\Users\User\Desktop\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9148" y="0"/>
            <a:ext cx="3041374" cy="4264536"/>
          </a:xfrm>
          <a:noFill/>
          <a:ln/>
        </p:spPr>
      </p:pic>
      <p:pic>
        <p:nvPicPr>
          <p:cNvPr id="5" name="Picture 3" descr="F:\1. ИНСТИТУТ\ФОТОГРАФИИ\Фото преподавателей\3. ЭКОНОМИКИ\Конопацкий Виктор Викторович, ассисте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6556" y="2220204"/>
            <a:ext cx="3087757" cy="463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75657" y="4340273"/>
            <a:ext cx="7550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КОНОПАЦКИЙ ВИКТОР ВИКТОРОВИЧ</a:t>
            </a:r>
            <a:endParaRPr lang="ru-RU" altLang="ru-RU" sz="24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altLang="ru-RU" sz="2400" b="1" dirty="0">
                <a:solidFill>
                  <a:srgbClr val="002060"/>
                </a:solidFill>
                <a:latin typeface="Georgia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Председатель Палаты молодых законодателей при Совете Федерации Федерального Собрания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РФ</a:t>
            </a:r>
            <a:endParaRPr lang="ru-RU" alt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9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4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213463" cy="376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Степанова (Попова) 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0282" y="3069328"/>
            <a:ext cx="3786585" cy="343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45921" y="4179502"/>
            <a:ext cx="6740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ПОПОВА ЮЛИЯ ВИКТОРОВНА- 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зам.генерального 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директора государственного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архива Воронежской области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0471" y="789050"/>
            <a:ext cx="7364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МАЛЬКО СЕРГЕЙ ВАСИЛЬЕВИЧ– начальник отдела профессионального образования и науки управления образования и науки Липецкой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области 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9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8194" y="175985"/>
            <a:ext cx="11943806" cy="132624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Вопрос 2. Планируете ли Вы остаться работать в регионе ?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flipH="1">
            <a:off x="4419603" y="2832100"/>
            <a:ext cx="2628900" cy="19812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«НЕТ»</a:t>
            </a:r>
          </a:p>
          <a:p>
            <a:pPr algn="ctr">
              <a:defRPr/>
            </a:pP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25 %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442200" y="4178300"/>
            <a:ext cx="4114800" cy="19558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«НЕ ОПРЕДЕЛИЛИСЬ»</a:t>
            </a:r>
          </a:p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3,5 %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90600" y="1638300"/>
            <a:ext cx="2565400" cy="19050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«ДА»</a:t>
            </a:r>
          </a:p>
          <a:p>
            <a:pPr algn="ctr">
              <a:defRPr/>
            </a:pP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69 %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2" descr="Ромашина Татьяна Федоро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91270" cy="343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 descr="Щепетильников В.Н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4347" y="3225554"/>
            <a:ext cx="4596295" cy="339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4583836"/>
            <a:ext cx="7837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ЩЕПЕТИЛЬНИКОВ ВИКТОР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НИКОЛАЕВИЧ-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директор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ОКУ «Елецкий городской ЦЗН»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7835" y="1119304"/>
            <a:ext cx="7182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РОМАШИНА ТАТЬЯНА ФЕДОРОВНА- заместитель главы администрации города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Ельца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6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6"/>
          <p:cNvSpPr>
            <a:spLocks noGrp="1"/>
          </p:cNvSpPr>
          <p:nvPr>
            <p:ph type="body" sz="half" idx="2"/>
          </p:nvPr>
        </p:nvSpPr>
        <p:spPr>
          <a:xfrm>
            <a:off x="3776870" y="367956"/>
            <a:ext cx="7275443" cy="4525962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ГРОШЕВ АЛЕКСАНДР ИГОРЕВИЧ - </a:t>
            </a:r>
            <a:endParaRPr lang="ru-RU" altLang="ru-RU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директор ООО «Канцлер», официальный </a:t>
            </a:r>
          </a:p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представитель торговых марок «</a:t>
            </a:r>
            <a:r>
              <a:rPr lang="en-US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Berlingo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</a:p>
          <a:p>
            <a:pPr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и «Фармат»</a:t>
            </a:r>
            <a:r>
              <a:rPr lang="en-US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itchFamily="18" charset="0"/>
              </a:rPr>
              <a:t>в Липецкой области,</a:t>
            </a:r>
          </a:p>
          <a:p>
            <a:pPr algn="ctr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400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</a:p>
          <a:p>
            <a:endParaRPr lang="ru-RU" sz="2400" dirty="0" smtClean="0">
              <a:latin typeface="Georgia" pitchFamily="18" charset="0"/>
            </a:endParaRPr>
          </a:p>
        </p:txBody>
      </p:sp>
      <p:pic>
        <p:nvPicPr>
          <p:cNvPr id="104455" name="Picture 4" descr="F:\Грошев Александр Игоревич - директор ООО Канцле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055" y="238055"/>
            <a:ext cx="3242641" cy="3784197"/>
          </a:xfrm>
          <a:noFill/>
          <a:ln/>
        </p:spPr>
      </p:pic>
      <p:pic>
        <p:nvPicPr>
          <p:cNvPr id="5" name="Picture 3" descr="трош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8748" y="2444926"/>
            <a:ext cx="3649801" cy="423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05271" y="4487038"/>
            <a:ext cx="7295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ТРОШКОВ АЛЕКСЕЙ  ВЛАДИМИРОВИЧ - директор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клиентского центра № 1 г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 Елец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ПАО " Лето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Банк"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4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фото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17" y="257352"/>
            <a:ext cx="2844248" cy="384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Бабайце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3626183"/>
            <a:ext cx="4256708" cy="30813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01608" y="4541506"/>
            <a:ext cx="68707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БАБАЙЦЕВА ВИКТОРИЯ  ЮРЬЕВНА - 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директор Елецкого государственного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колледжа искусств им. Т.Н. Хренникова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6639" y="576832"/>
            <a:ext cx="6657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КУЗОВЛЕВ ВАЛЕРИЙ ПЕТРОВИЧ – доктор педагогических наук, профессор, ректор ЕГУ им.И.А. Бунина (1987-2013 гг.)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8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Rectangle 6"/>
          <p:cNvSpPr>
            <a:spLocks noGrp="1"/>
          </p:cNvSpPr>
          <p:nvPr>
            <p:ph type="body" sz="half" idx="2"/>
          </p:nvPr>
        </p:nvSpPr>
        <p:spPr>
          <a:xfrm>
            <a:off x="3419724" y="261257"/>
            <a:ext cx="6730116" cy="1878289"/>
          </a:xfrm>
        </p:spPr>
        <p:txBody>
          <a:bodyPr/>
          <a:lstStyle/>
          <a:p>
            <a:pPr marL="109537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СОЦКАЯ МАРГАРИТА ЮРЬЕВНА – </a:t>
            </a:r>
          </a:p>
          <a:p>
            <a:pPr marL="109537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Директор МБОУ лицей №24</a:t>
            </a:r>
          </a:p>
          <a:p>
            <a:endParaRPr lang="ru-RU" sz="2300" dirty="0" smtClean="0"/>
          </a:p>
        </p:txBody>
      </p:sp>
      <p:pic>
        <p:nvPicPr>
          <p:cNvPr id="108551" name="Picture 7" descr="Соцкая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137" y="206688"/>
            <a:ext cx="2965269" cy="4434773"/>
          </a:xfrm>
        </p:spPr>
      </p:pic>
      <p:pic>
        <p:nvPicPr>
          <p:cNvPr id="5" name="Picture 7" descr="Тал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376" y="1123407"/>
            <a:ext cx="2537773" cy="419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14231" y="5320842"/>
            <a:ext cx="7533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АНТРОПОВА ЛЮДМИЛА НИКОЛАЕВНА –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директор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МБОУ СОШ с. Талица</a:t>
            </a:r>
          </a:p>
        </p:txBody>
      </p:sp>
    </p:spTree>
    <p:extLst>
      <p:ext uri="{BB962C8B-B14F-4D97-AF65-F5344CB8AC3E}">
        <p14:creationId xmlns="" xmlns:p14="http://schemas.microsoft.com/office/powerpoint/2010/main" val="26818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:\Документы\Всё, что мне надо\Презентации\Для дня открытых дверей\учитель год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0718" y="425762"/>
            <a:ext cx="4984750" cy="381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I:\Документы\Всё, что мне надо\Презентации\Для дня открытых дверей\овчин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252" y="458071"/>
            <a:ext cx="521652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67989" y="4504765"/>
            <a:ext cx="818157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2400" b="1" spc="150" dirty="0" smtClean="0">
                <a:ln w="11430"/>
                <a:solidFill>
                  <a:srgbClr val="002060"/>
                </a:solidFill>
                <a:latin typeface="Georgia" pitchFamily="18" charset="0"/>
              </a:rPr>
              <a:t>ОВЧИННИКОВ АЛЕКСЕЙ ВАСИЛЬЕВИЧ - стал </a:t>
            </a:r>
            <a:r>
              <a:rPr lang="ru-RU" sz="2400" b="1" spc="150" dirty="0">
                <a:ln w="11430"/>
                <a:solidFill>
                  <a:srgbClr val="002060"/>
                </a:solidFill>
                <a:latin typeface="Georgia" pitchFamily="18" charset="0"/>
              </a:rPr>
              <a:t>победителем Всероссийского конкурса «Учитель года» в  2011 </a:t>
            </a:r>
            <a:r>
              <a:rPr lang="ru-RU" sz="2400" b="1" spc="150" dirty="0" smtClean="0">
                <a:ln w="11430"/>
                <a:solidFill>
                  <a:srgbClr val="002060"/>
                </a:solidFill>
                <a:latin typeface="Georgia" pitchFamily="18" charset="0"/>
              </a:rPr>
              <a:t>году </a:t>
            </a:r>
            <a:endParaRPr lang="ru-RU" sz="2400" b="1" spc="150" dirty="0">
              <a:ln w="11430"/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6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Rectangle 6"/>
          <p:cNvSpPr>
            <a:spLocks noGrp="1"/>
          </p:cNvSpPr>
          <p:nvPr>
            <p:ph type="body" sz="half" idx="2"/>
          </p:nvPr>
        </p:nvSpPr>
        <p:spPr>
          <a:xfrm>
            <a:off x="3746077" y="590416"/>
            <a:ext cx="8110329" cy="1512294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ЧЕБОТНИКОВА НАТАЛЬЯ НИКОЛАЕВНА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заведующая МБДОУ детский сад № 42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«Колобок» г. Ельца</a:t>
            </a:r>
          </a:p>
        </p:txBody>
      </p:sp>
      <p:pic>
        <p:nvPicPr>
          <p:cNvPr id="111623" name="Picture 7" descr="Чеботник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6291" y="195943"/>
            <a:ext cx="3138916" cy="4316956"/>
          </a:xfrm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7976" y="1985553"/>
            <a:ext cx="2751545" cy="400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20685" y="4702629"/>
            <a:ext cx="6505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АЛИЕВ СЕРГЕЙ СЕРГЕЕВИЧ –лучший учитель Липецкой области 2013 года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1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65269" y="842521"/>
            <a:ext cx="7759233" cy="1858962"/>
          </a:xfrm>
        </p:spPr>
        <p:txBody>
          <a:bodyPr anchorCtr="1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rPr>
              <a:t>КРАВЦОВ АНДРЕЙ - Заслуженный мастер спорта России, мастер спорта России международного класса по гиревому спорту, 9-ми кратный чемпион мира, 5-ти кратный чемпион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rPr>
              <a:t>Европы</a:t>
            </a:r>
            <a:endParaRPr lang="ru-RU" sz="2400" dirty="0">
              <a:solidFill>
                <a:srgbClr val="002060"/>
              </a:solidFill>
              <a:effectLst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15155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8587" y="564514"/>
            <a:ext cx="2413000" cy="2735263"/>
          </a:xfrm>
        </p:spPr>
      </p:pic>
      <p:pic>
        <p:nvPicPr>
          <p:cNvPr id="151557" name="Picture 4" descr="DSC053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7748" y="3487070"/>
            <a:ext cx="2592387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84217" y="3549675"/>
            <a:ext cx="830797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САВЧИШКИН ДМИТРИЙ - Мастер спорта России международного класса по дзюдо. Участник XXVI Олимпийских игр (США, Атланта, 1996 г), призёр чемпионата Европы по дзюдо. Председатель комитета по физической культуре и спорту администрации города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Ельца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8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185" y="514257"/>
            <a:ext cx="7830562" cy="2481263"/>
          </a:xfrm>
        </p:spPr>
        <p:txBody>
          <a:bodyPr anchorCtr="1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ХАРИТОНОВА 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АННА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24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Мастер спорта России международного класса по дзюдо и самбо. Участник XXI</a:t>
            </a:r>
            <a:r>
              <a:rPr lang="en-US" sz="24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X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 Олимпийских игр (Китай, Пекин, 2008 г), чемпионка Европы и мира по самбо (2013 г.), чемпионка Всемирной Универсиады по самбо (Россия, Казань, 2013 г).</a:t>
            </a:r>
          </a:p>
        </p:txBody>
      </p:sp>
      <p:pic>
        <p:nvPicPr>
          <p:cNvPr id="15257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935288" cy="3493030"/>
          </a:xfrm>
        </p:spPr>
      </p:pic>
      <p:pic>
        <p:nvPicPr>
          <p:cNvPr id="152581" name="Picture 4" descr="55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8916" y="3299791"/>
            <a:ext cx="2987675" cy="355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0982" y="3805882"/>
            <a:ext cx="685793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</a:rPr>
              <a:t>ВИКУЛИН ПАВЕЛ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</a:rPr>
              <a:t>Мастер спорта России международного класса по лыжным гонкам. Призёр первенства Мира среди молодежи до 23 лет</a:t>
            </a:r>
          </a:p>
        </p:txBody>
      </p:sp>
    </p:spTree>
    <p:extLst>
      <p:ext uri="{BB962C8B-B14F-4D97-AF65-F5344CB8AC3E}">
        <p14:creationId xmlns="" xmlns:p14="http://schemas.microsoft.com/office/powerpoint/2010/main" val="684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342901"/>
            <a:ext cx="4932570" cy="38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77269" y="2902226"/>
            <a:ext cx="4944717" cy="3708538"/>
          </a:xfrm>
          <a:prstGeom prst="rect">
            <a:avLst/>
          </a:prstGeom>
          <a:noFill/>
          <a:ln/>
        </p:spPr>
      </p:pic>
      <p:sp>
        <p:nvSpPr>
          <p:cNvPr id="3" name="Прямоугольник 2"/>
          <p:cNvSpPr/>
          <p:nvPr/>
        </p:nvSpPr>
        <p:spPr>
          <a:xfrm>
            <a:off x="1253986" y="49209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ЗУЕВ СЕРГЕЙ–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шеф-редактор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ЕТРК «Елец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8319" y="5585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ЖДАНОВ АНДРЕЙ–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главный редактор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информационного портала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Georgia" pitchFamily="18" charset="0"/>
              </a:rPr>
              <a:t>MOST-TV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0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5" descr="Новоселов 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196305"/>
            <a:ext cx="4157606" cy="333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846" y="2827837"/>
            <a:ext cx="3732711" cy="373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59725" y="4503561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АСЕЕВ МАКСИМ ВАСИЛЬЕВИЧ –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инженер-конструктор ОАО «Энергия»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1412" y="1030641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НОВОСЕЛОВ ВАЛЕРИЙ – главный конструктор ОАО «Энергия»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17366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5600" y="215900"/>
            <a:ext cx="11366500" cy="1346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Вопрос 3. Планируете ли Вы продолжить обучение?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flipH="1">
            <a:off x="3695703" y="2628900"/>
            <a:ext cx="2628900" cy="19177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«НЕТ»</a:t>
            </a:r>
          </a:p>
          <a:p>
            <a:pPr algn="ctr">
              <a:defRPr/>
            </a:pP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46 %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553200" y="4241800"/>
            <a:ext cx="5092700" cy="19188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«НЕ ОПРЕДЕЛИЛИСЬ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</a:p>
          <a:p>
            <a:pPr algn="ctr">
              <a:defRPr/>
            </a:pP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1 %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22300" y="1562100"/>
            <a:ext cx="2565400" cy="1905000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«ДА»</a:t>
            </a:r>
          </a:p>
          <a:p>
            <a:pPr algn="ctr">
              <a:defRPr/>
            </a:pP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47,5 %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4" name="Rectangle 6"/>
          <p:cNvSpPr>
            <a:spLocks noGrp="1"/>
          </p:cNvSpPr>
          <p:nvPr>
            <p:ph type="body" sz="half" idx="2"/>
          </p:nvPr>
        </p:nvSpPr>
        <p:spPr>
          <a:xfrm>
            <a:off x="3063240" y="344669"/>
            <a:ext cx="5410200" cy="4525962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ГОЛОВ ИВАН ИГОРЕВИЧ–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инженер-конструктор ПАО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«Елецгидроагрегат»</a:t>
            </a:r>
          </a:p>
        </p:txBody>
      </p:sp>
      <p:pic>
        <p:nvPicPr>
          <p:cNvPr id="135175" name="Picture 7" descr="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443" y="207101"/>
            <a:ext cx="2772413" cy="3816259"/>
          </a:xfrm>
        </p:spPr>
      </p:pic>
      <p:pic>
        <p:nvPicPr>
          <p:cNvPr id="5" name="Picture 7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9680" y="2791758"/>
            <a:ext cx="2991393" cy="362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33303" y="4725629"/>
            <a:ext cx="7236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ФЕТИСОВ КОНСТАНТИН СЕРГЕЕВИЧ –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инженер-конструктор ПАО «Елецгидроагрегат»</a:t>
            </a:r>
          </a:p>
        </p:txBody>
      </p:sp>
    </p:spTree>
    <p:extLst>
      <p:ext uri="{BB962C8B-B14F-4D97-AF65-F5344CB8AC3E}">
        <p14:creationId xmlns="" xmlns:p14="http://schemas.microsoft.com/office/powerpoint/2010/main" val="28072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/>
          <p:cNvSpPr>
            <a:spLocks noGrp="1"/>
          </p:cNvSpPr>
          <p:nvPr>
            <p:ph type="body" sz="half" idx="2"/>
          </p:nvPr>
        </p:nvSpPr>
        <p:spPr>
          <a:xfrm>
            <a:off x="3487783" y="279355"/>
            <a:ext cx="8203474" cy="4525962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РОДИОНОВ АЛЕКСАНДР ВЛАДИМИРОВИЧ -  инженер-конструктор ПАО «Елецгидроагрегат»</a:t>
            </a:r>
          </a:p>
        </p:txBody>
      </p:sp>
      <p:pic>
        <p:nvPicPr>
          <p:cNvPr id="139271" name="Picture 7" descr="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0460" y="191860"/>
            <a:ext cx="2923631" cy="3510678"/>
          </a:xfrm>
        </p:spPr>
      </p:pic>
      <p:pic>
        <p:nvPicPr>
          <p:cNvPr id="5" name="Picture 7" descr="се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0491" y="2561283"/>
            <a:ext cx="2919687" cy="401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943498" y="42814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ЛИВЕНЦОВ ИВАН –  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агроном в ООО «Колос Агро» Елецкого района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35441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4" descr="Ольга Поп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4354" cy="35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55669" y="4219304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ШИБАЕВА АЛЕНА – дизайнер в фирме  «</a:t>
            </a:r>
            <a:r>
              <a:rPr lang="en-US" sz="2400" b="1" dirty="0" err="1" smtClean="0">
                <a:solidFill>
                  <a:srgbClr val="002060"/>
                </a:solidFill>
                <a:latin typeface="Georgia" pitchFamily="18" charset="0"/>
              </a:rPr>
              <a:t>Zolla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», г. Москва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40925" y="569384"/>
            <a:ext cx="7656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ПОПОВА ОЛЬГА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АЛЕКСАНДРОВНА -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зам.генерального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директора ООО «ТурТрансВояж»</a:t>
            </a:r>
            <a:br>
              <a:rPr lang="ru-RU" sz="24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г.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Москва</a:t>
            </a:r>
          </a:p>
        </p:txBody>
      </p:sp>
      <p:pic>
        <p:nvPicPr>
          <p:cNvPr id="1026" name="Picture 2" descr="C:\Users\priem-nev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6538" y="1474192"/>
            <a:ext cx="3137423" cy="5055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625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8" name="Rectangle 6"/>
          <p:cNvSpPr>
            <a:spLocks noGrp="1"/>
          </p:cNvSpPr>
          <p:nvPr>
            <p:ph type="body" sz="half" idx="2"/>
          </p:nvPr>
        </p:nvSpPr>
        <p:spPr>
          <a:xfrm>
            <a:off x="4807131" y="318544"/>
            <a:ext cx="6544492" cy="20481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ТИМОФЕЕВ ИВАН- специалист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международного отдела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Аньшанского педагогического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университета (Республика Китай).</a:t>
            </a:r>
          </a:p>
          <a:p>
            <a:pPr>
              <a:buFont typeface="Wingdings 3" pitchFamily="18" charset="2"/>
              <a:buNone/>
            </a:pPr>
            <a:endParaRPr lang="ru-RU" sz="2300" dirty="0" smtClean="0"/>
          </a:p>
        </p:txBody>
      </p:sp>
      <p:pic>
        <p:nvPicPr>
          <p:cNvPr id="141319" name="Рисунок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1589" y="195671"/>
            <a:ext cx="4425947" cy="3305175"/>
          </a:xfrm>
          <a:noFill/>
          <a:ln/>
        </p:spPr>
      </p:pic>
      <p:pic>
        <p:nvPicPr>
          <p:cNvPr id="5" name="Рисунок 4" descr="https://pp.vk.me/c413626/v413626937/8856/BFJhgwJ1z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299" y="3631474"/>
            <a:ext cx="4177437" cy="299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21168" y="4746562"/>
            <a:ext cx="6145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СТРЕКАЛОВ РОМАН – </a:t>
            </a:r>
          </a:p>
          <a:p>
            <a:pPr>
              <a:buFont typeface="Wingdings 3" pitchFamily="18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агроном в ООО Агрофирма «Трио»</a:t>
            </a:r>
          </a:p>
        </p:txBody>
      </p:sp>
    </p:spTree>
    <p:extLst>
      <p:ext uri="{BB962C8B-B14F-4D97-AF65-F5344CB8AC3E}">
        <p14:creationId xmlns="" xmlns:p14="http://schemas.microsoft.com/office/powerpoint/2010/main" val="11488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228" y="2260192"/>
            <a:ext cx="109728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И МНОГИЕ,  МНОГИЕ ДРУГИЕ.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20"/>
          <p:cNvSpPr>
            <a:spLocks noGrp="1"/>
          </p:cNvSpPr>
          <p:nvPr>
            <p:ph type="title" idx="4294967295"/>
          </p:nvPr>
        </p:nvSpPr>
        <p:spPr>
          <a:xfrm>
            <a:off x="444500" y="177800"/>
            <a:ext cx="11049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Вопрос 4. </a:t>
            </a:r>
            <a:r>
              <a:rPr lang="ru-RU" sz="3200" dirty="0">
                <a:solidFill>
                  <a:srgbClr val="002060"/>
                </a:solidFill>
                <a:latin typeface="Georgia" pitchFamily="18" charset="0"/>
              </a:rPr>
              <a:t>Какие 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факторы наиболее важны для Вас при выборе места работы ?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549139113"/>
              </p:ext>
            </p:extLst>
          </p:nvPr>
        </p:nvGraphicFramePr>
        <p:xfrm>
          <a:off x="0" y="1676400"/>
          <a:ext cx="5638800" cy="501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Содержимое 2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1445786705"/>
              </p:ext>
            </p:extLst>
          </p:nvPr>
        </p:nvGraphicFramePr>
        <p:xfrm>
          <a:off x="5816600" y="1689100"/>
          <a:ext cx="6311900" cy="491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6897140"/>
              </p:ext>
            </p:extLst>
          </p:nvPr>
        </p:nvGraphicFramePr>
        <p:xfrm>
          <a:off x="317500" y="1841500"/>
          <a:ext cx="5637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одержимое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68202917"/>
              </p:ext>
            </p:extLst>
          </p:nvPr>
        </p:nvGraphicFramePr>
        <p:xfrm>
          <a:off x="6299200" y="1803400"/>
          <a:ext cx="5637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Заголовок 20"/>
          <p:cNvSpPr txBox="1">
            <a:spLocks/>
          </p:cNvSpPr>
          <p:nvPr/>
        </p:nvSpPr>
        <p:spPr>
          <a:xfrm>
            <a:off x="444500" y="177800"/>
            <a:ext cx="11049000" cy="13208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546103" y="135890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546103" y="327660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546103" y="231775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546103" y="423545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546103" y="519430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03763" y="1371600"/>
            <a:ext cx="8027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Каков уровень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заработной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                               платы?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2702" y="2317751"/>
            <a:ext cx="773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Есть ли возможность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карьерного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роста?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70002" y="3282950"/>
            <a:ext cx="8864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Возможно ли 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трудоустроиться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без опыта работы?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82700" y="3105156"/>
            <a:ext cx="836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95400" y="4089400"/>
            <a:ext cx="1089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Существуют ли какие-либо меры поддержки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молодых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специалистов?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82700" y="4324350"/>
            <a:ext cx="6096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26640" name="Прямоугольник 19"/>
          <p:cNvSpPr>
            <a:spLocks noChangeArrowheads="1"/>
          </p:cNvSpPr>
          <p:nvPr/>
        </p:nvSpPr>
        <p:spPr bwMode="auto">
          <a:xfrm>
            <a:off x="2489200" y="5619750"/>
            <a:ext cx="6096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244603" y="4895850"/>
            <a:ext cx="83439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26643" name="Прямоугольник 22"/>
          <p:cNvSpPr>
            <a:spLocks noChangeArrowheads="1"/>
          </p:cNvSpPr>
          <p:nvPr/>
        </p:nvSpPr>
        <p:spPr bwMode="auto">
          <a:xfrm>
            <a:off x="1282700" y="5238756"/>
            <a:ext cx="10680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Возможно ли  совмещение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нескольких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должностей?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6644" name="Прямоугольник 23"/>
          <p:cNvSpPr>
            <a:spLocks noChangeArrowheads="1"/>
          </p:cNvSpPr>
          <p:nvPr/>
        </p:nvSpPr>
        <p:spPr bwMode="auto">
          <a:xfrm>
            <a:off x="1193800" y="6013450"/>
            <a:ext cx="8356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20" name="Заголовок 20"/>
          <p:cNvSpPr txBox="1">
            <a:spLocks/>
          </p:cNvSpPr>
          <p:nvPr/>
        </p:nvSpPr>
        <p:spPr>
          <a:xfrm>
            <a:off x="444500" y="177800"/>
            <a:ext cx="11049000" cy="1003300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Вопрос 5. Что бы вы хотели спросить у работодателя</a:t>
            </a:r>
            <a:r>
              <a:rPr lang="ru-RU" sz="3200" dirty="0" smtClean="0"/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4068</TotalTime>
  <Words>1844</Words>
  <Application>Microsoft Office PowerPoint</Application>
  <PresentationFormat>Произвольный</PresentationFormat>
  <Paragraphs>385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67" baseType="lpstr">
      <vt:lpstr>Открытая</vt:lpstr>
      <vt:lpstr>1_Открытая</vt:lpstr>
      <vt:lpstr>2_Открытая</vt:lpstr>
      <vt:lpstr>Слайд 1</vt:lpstr>
      <vt:lpstr>В 2015 году в ЕГУ им.И.А. Бунина выпускается 1209  чел.,</vt:lpstr>
      <vt:lpstr>Какие они - выпускники 2015 года?</vt:lpstr>
      <vt:lpstr>Вопрос 1. Планируете ли Вы работать по профилю полученного образования ?</vt:lpstr>
      <vt:lpstr>Вопрос 2. Планируете ли Вы остаться работать в регионе ?</vt:lpstr>
      <vt:lpstr>Вопрос 3. Планируете ли Вы продолжить обучение?</vt:lpstr>
      <vt:lpstr>Вопрос 4. Какие факторы наиболее важны для Вас при выборе места работы ?</vt:lpstr>
      <vt:lpstr>Слайд 8</vt:lpstr>
      <vt:lpstr>Слайд 9</vt:lpstr>
      <vt:lpstr>ИНСТИТУТ  ИСТОРИИ И КУЛЬТУРЫ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ИНСТИТУТ ФИЛОЛОГИИ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ИНСТИТУТ ФИЗИЧЕСКОЙ КУЛЬТУРЫ, СПОРТА И БЕЗОПАСНОСТИ ЖИЗНЕДЕЯТЕЛЬНОСТИ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Институт права и экономики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КРАВЦОВ АНДРЕЙ - Заслуженный мастер спорта России, мастер спорта России международного класса по гиревому спорту, 9-ми кратный чемпион мира, 5-ти кратный чемпион Европы</vt:lpstr>
      <vt:lpstr>ХАРИТОНОВА АННА Мастер спорта России международного класса по дзюдо и самбо. Участник XXIX Олимпийских игр (Китай, Пекин, 2008 г), чемпионка Европы и мира по самбо (2013 г.), чемпионка Всемирной Универсиады по самбо (Россия, Казань, 2013 г).</vt:lpstr>
      <vt:lpstr>Слайд 58</vt:lpstr>
      <vt:lpstr>Слайд 59</vt:lpstr>
      <vt:lpstr>Слайд 60</vt:lpstr>
      <vt:lpstr>Слайд 61</vt:lpstr>
      <vt:lpstr>Слайд 62</vt:lpstr>
      <vt:lpstr>Слайд 63</vt:lpstr>
      <vt:lpstr>И МНОГИЕ,  МНОГИЕ ДРУГИЕ.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ИСТОРИИ И КУЛЬТУРЫ</dc:title>
  <dc:creator>Денис</dc:creator>
  <cp:lastModifiedBy>priem-nev</cp:lastModifiedBy>
  <cp:revision>360</cp:revision>
  <dcterms:created xsi:type="dcterms:W3CDTF">2015-03-26T09:03:43Z</dcterms:created>
  <dcterms:modified xsi:type="dcterms:W3CDTF">2015-04-14T12:35:56Z</dcterms:modified>
</cp:coreProperties>
</file>